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1679" r:id="rId2"/>
    <p:sldId id="1680" r:id="rId3"/>
    <p:sldId id="1681" r:id="rId4"/>
    <p:sldId id="1682" r:id="rId5"/>
    <p:sldId id="1683" r:id="rId6"/>
    <p:sldId id="1684" r:id="rId7"/>
    <p:sldId id="1696" r:id="rId8"/>
    <p:sldId id="1697" r:id="rId9"/>
    <p:sldId id="1698" r:id="rId10"/>
    <p:sldId id="1686" r:id="rId11"/>
    <p:sldId id="1687" r:id="rId12"/>
    <p:sldId id="1688" r:id="rId13"/>
    <p:sldId id="1689" r:id="rId14"/>
    <p:sldId id="1690" r:id="rId15"/>
    <p:sldId id="1691" r:id="rId16"/>
    <p:sldId id="1692" r:id="rId17"/>
    <p:sldId id="1693" r:id="rId18"/>
    <p:sldId id="1694" r:id="rId19"/>
    <p:sldId id="1613" r:id="rId20"/>
    <p:sldId id="1546" r:id="rId21"/>
    <p:sldId id="1547" r:id="rId22"/>
    <p:sldId id="1548" r:id="rId23"/>
    <p:sldId id="1549" r:id="rId24"/>
    <p:sldId id="1550" r:id="rId25"/>
    <p:sldId id="1671" r:id="rId26"/>
    <p:sldId id="1614" r:id="rId27"/>
    <p:sldId id="1619" r:id="rId28"/>
    <p:sldId id="1632" r:id="rId29"/>
    <p:sldId id="1620" r:id="rId30"/>
    <p:sldId id="1621" r:id="rId31"/>
    <p:sldId id="1622" r:id="rId32"/>
    <p:sldId id="1623" r:id="rId33"/>
    <p:sldId id="1593" r:id="rId34"/>
    <p:sldId id="1624" r:id="rId35"/>
    <p:sldId id="1625" r:id="rId36"/>
    <p:sldId id="1626" r:id="rId37"/>
    <p:sldId id="1627" r:id="rId38"/>
    <p:sldId id="1628" r:id="rId39"/>
    <p:sldId id="1672" r:id="rId40"/>
    <p:sldId id="1615" r:id="rId41"/>
    <p:sldId id="1631" r:id="rId42"/>
    <p:sldId id="1633" r:id="rId43"/>
    <p:sldId id="1634" r:id="rId44"/>
    <p:sldId id="1635" r:id="rId45"/>
    <p:sldId id="1636" r:id="rId46"/>
    <p:sldId id="1648" r:id="rId47"/>
    <p:sldId id="1642" r:id="rId48"/>
    <p:sldId id="1647" r:id="rId49"/>
    <p:sldId id="1637" r:id="rId50"/>
    <p:sldId id="1638" r:id="rId51"/>
    <p:sldId id="1639" r:id="rId52"/>
    <p:sldId id="1640" r:id="rId53"/>
    <p:sldId id="1641" r:id="rId54"/>
    <p:sldId id="1700" r:id="rId55"/>
    <p:sldId id="1699" r:id="rId56"/>
    <p:sldId id="1702" r:id="rId57"/>
    <p:sldId id="1705" r:id="rId58"/>
    <p:sldId id="1711" r:id="rId59"/>
    <p:sldId id="1704" r:id="rId60"/>
    <p:sldId id="1707" r:id="rId61"/>
    <p:sldId id="1708" r:id="rId62"/>
    <p:sldId id="1709" r:id="rId63"/>
    <p:sldId id="1710" r:id="rId64"/>
    <p:sldId id="1695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27" autoAdjust="0"/>
    <p:restoredTop sz="75202" autoAdjust="0"/>
  </p:normalViewPr>
  <p:slideViewPr>
    <p:cSldViewPr>
      <p:cViewPr varScale="1">
        <p:scale>
          <a:sx n="108" d="100"/>
          <a:sy n="108" d="100"/>
        </p:scale>
        <p:origin x="10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9: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Real-Time Data Analytics (1/2)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November 22,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a data stream?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1787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Sequence of items: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5597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Structured (e.g., tuples)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Ordered (implicitly 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timestamped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Arriving continuously at high volumes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store entirely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even examine all items</a:t>
            </a:r>
          </a:p>
        </p:txBody>
      </p:sp>
    </p:spTree>
    <p:extLst>
      <p:ext uri="{BB962C8B-B14F-4D97-AF65-F5344CB8AC3E}">
        <p14:creationId xmlns:p14="http://schemas.microsoft.com/office/powerpoint/2010/main" val="98435774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05740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Network traffic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telemetry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Sensor networks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Credit card fraud detection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Stock market analysis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mining of click streams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Monitoring social media streams</a:t>
            </a:r>
          </a:p>
        </p:txBody>
      </p:sp>
    </p:spTree>
    <p:extLst>
      <p:ext uri="{BB962C8B-B14F-4D97-AF65-F5344CB8AC3E}">
        <p14:creationId xmlns:p14="http://schemas.microsoft.com/office/powerpoint/2010/main" val="20340537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exactly do you do?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“Standard” relational operations: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Select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Transform (i.e., apply custom UDF)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by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Join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Aggregations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 else do you need to make this “work”?</a:t>
            </a:r>
          </a:p>
        </p:txBody>
      </p:sp>
    </p:spTree>
    <p:extLst>
      <p:ext uri="{BB962C8B-B14F-4D97-AF65-F5344CB8AC3E}">
        <p14:creationId xmlns:p14="http://schemas.microsoft.com/office/powerpoint/2010/main" val="549367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Issues of Semantics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714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Group by… aggregate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95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grouping and start aggregating?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5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a stream and a static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56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lookup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long do you wait for the join key in the other stream?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streams, group by and aggregation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joining?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1191189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Windows restrict processing scope: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ordering attributes (e.g., time)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item (record)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explicit markers (e.g., punctuations)</a:t>
            </a:r>
          </a:p>
        </p:txBody>
      </p:sp>
    </p:spTree>
    <p:extLst>
      <p:ext uri="{BB962C8B-B14F-4D97-AF65-F5344CB8AC3E}">
        <p14:creationId xmlns:p14="http://schemas.microsoft.com/office/powerpoint/2010/main" val="14749321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Ordering Attributes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Assumes the existence of an attribute that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defines the order of stream elements (e.g., time)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980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be the window size in units of the ordering attribute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899592" y="429070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>
            <a:off x="899592" y="573086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3891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619672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71733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3794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5856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76368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233975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291581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349188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4523242" y="3880138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'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75303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7364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9426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64400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522007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579613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637220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1763688" y="450672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2339752" y="4722748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2915816" y="486676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3491880" y="5010780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1619672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1763688" y="5792125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947178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1434" y="5248290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1763688" y="6018892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>
            <a:off x="4067944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6372200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>
            <a:off x="4067944" y="6162908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804248" y="3808130"/>
            <a:ext cx="1507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sliding window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04248" y="5248290"/>
            <a:ext cx="1701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tumbling window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04348" y="4312186"/>
            <a:ext cx="112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dirty="0">
                <a:solidFill>
                  <a:srgbClr val="002244"/>
                </a:solidFill>
                <a:latin typeface="+mn-lt"/>
              </a:rPr>
              <a:t>’ – </a:t>
            </a:r>
            <a:r>
              <a:rPr lang="en-US" sz="1800" i="1" dirty="0" err="1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20272" y="5802868"/>
            <a:ext cx="12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>
                <a:solidFill>
                  <a:srgbClr val="002244"/>
                </a:solidFill>
                <a:latin typeface="+mn-lt"/>
              </a:rPr>
              <a:t>i+1</a:t>
            </a:r>
            <a:r>
              <a:rPr lang="en-US" sz="1800" i="1" dirty="0">
                <a:solidFill>
                  <a:srgbClr val="002244"/>
                </a:solidFill>
                <a:latin typeface="+mn-lt"/>
              </a:rPr>
              <a:t> – </a:t>
            </a:r>
            <a:r>
              <a:rPr lang="en-US" sz="1800" i="1" dirty="0" err="1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803699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Counts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 of size N elements (sliding, tumbling) over the stream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899592" y="4941168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1619672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71733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75170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176368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233975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>
            <a:off x="39959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2699792" y="4530606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'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75303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27364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9426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84380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522007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57961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1763688" y="5157192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339752" y="5373216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3995936" y="5517232"/>
            <a:ext cx="1800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436110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from “Punctuations”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Application-inserted “end-of-processing”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stream of actions… “end of user session”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3085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Properties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0" y="34669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Advantage: application-controlled semantics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Disadvantage: unpredictable window size (too large or too small)</a:t>
            </a:r>
          </a:p>
        </p:txBody>
      </p:sp>
    </p:spTree>
    <p:extLst>
      <p:ext uri="{BB962C8B-B14F-4D97-AF65-F5344CB8AC3E}">
        <p14:creationId xmlns:p14="http://schemas.microsoft.com/office/powerpoint/2010/main" val="50936758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Streams Processing Challenges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challenges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Latency requirements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Space bounds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System challenges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Bursty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behavior and load 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Out-of-order message delivery and non-determinism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Consistency semantics (at most once, exactly once, at least once)</a:t>
            </a:r>
          </a:p>
        </p:txBody>
      </p:sp>
    </p:spTree>
    <p:extLst>
      <p:ext uri="{BB962C8B-B14F-4D97-AF65-F5344CB8AC3E}">
        <p14:creationId xmlns:p14="http://schemas.microsoft.com/office/powerpoint/2010/main" val="1071234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235588896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b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Data </a:t>
            </a:r>
            <a:b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0" y="-56255"/>
            <a:ext cx="728870" cy="7620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 bwMode="auto">
          <a:xfrm>
            <a:off x="522880" y="5310706"/>
            <a:ext cx="3352800" cy="1066800"/>
          </a:xfrm>
          <a:prstGeom prst="wedgeEllipseCallout">
            <a:avLst>
              <a:gd name="adj1" fmla="val 52465"/>
              <a:gd name="adj2" fmla="val 458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My data is 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day old</a:t>
            </a:r>
            <a:r>
              <a:rPr lang="mr-IN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Callout 22"/>
          <p:cNvSpPr/>
          <p:nvPr/>
        </p:nvSpPr>
        <p:spPr bwMode="auto">
          <a:xfrm>
            <a:off x="5334000" y="5562600"/>
            <a:ext cx="1461837" cy="1066800"/>
          </a:xfrm>
          <a:prstGeom prst="wedgeEllipseCallout">
            <a:avLst>
              <a:gd name="adj1" fmla="val -67036"/>
              <a:gd name="adj2" fmla="val 241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Meh.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76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How do consumers get data from producers?</a:t>
            </a:r>
          </a:p>
        </p:txBody>
      </p:sp>
    </p:spTree>
    <p:extLst>
      <p:ext uri="{BB962C8B-B14F-4D97-AF65-F5344CB8AC3E}">
        <p14:creationId xmlns:p14="http://schemas.microsoft.com/office/powerpoint/2010/main" val="20167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Producer pushes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e.g., callback</a:t>
            </a:r>
          </a:p>
        </p:txBody>
      </p:sp>
    </p:spTree>
    <p:extLst>
      <p:ext uri="{BB962C8B-B14F-4D97-AF65-F5344CB8AC3E}">
        <p14:creationId xmlns:p14="http://schemas.microsoft.com/office/powerpoint/2010/main" val="37636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1"/>
            <a:endCxn id="8" idx="3"/>
          </p:cNvCxnSpPr>
          <p:nvPr/>
        </p:nvCxnSpPr>
        <p:spPr bwMode="auto">
          <a:xfrm flipH="1"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e.g., poll, tail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Consumer pulls</a:t>
            </a:r>
          </a:p>
        </p:txBody>
      </p:sp>
    </p:spTree>
    <p:extLst>
      <p:ext uri="{BB962C8B-B14F-4D97-AF65-F5344CB8AC3E}">
        <p14:creationId xmlns:p14="http://schemas.microsoft.com/office/powerpoint/2010/main" val="2012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5626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626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626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19" name="Straight Arrow Connector 18"/>
          <p:cNvCxnSpPr>
            <a:stCxn id="8" idx="3"/>
            <a:endCxn id="11" idx="1"/>
          </p:cNvCxnSpPr>
          <p:nvPr/>
        </p:nvCxnSpPr>
        <p:spPr bwMode="auto">
          <a:xfrm flipV="1">
            <a:off x="3657600" y="2286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3" idx="1"/>
          </p:cNvCxnSpPr>
          <p:nvPr/>
        </p:nvCxnSpPr>
        <p:spPr bwMode="auto">
          <a:xfrm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6" idx="1"/>
          </p:cNvCxnSpPr>
          <p:nvPr/>
        </p:nvCxnSpPr>
        <p:spPr bwMode="auto">
          <a:xfrm>
            <a:off x="3657600" y="3429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526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23" idx="3"/>
            <a:endCxn id="9" idx="1"/>
          </p:cNvCxnSpPr>
          <p:nvPr/>
        </p:nvCxnSpPr>
        <p:spPr bwMode="auto">
          <a:xfrm flipV="1"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3"/>
            <a:endCxn id="11" idx="1"/>
          </p:cNvCxnSpPr>
          <p:nvPr/>
        </p:nvCxnSpPr>
        <p:spPr bwMode="auto">
          <a:xfrm flipV="1">
            <a:off x="3657600" y="2286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  <a:endCxn id="13" idx="1"/>
          </p:cNvCxnSpPr>
          <p:nvPr/>
        </p:nvCxnSpPr>
        <p:spPr bwMode="auto">
          <a:xfrm>
            <a:off x="3657600" y="4572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1"/>
          </p:cNvCxnSpPr>
          <p:nvPr/>
        </p:nvCxnSpPr>
        <p:spPr bwMode="auto">
          <a:xfrm>
            <a:off x="3657600" y="4572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Queue, Pub/Sub</a:t>
            </a:r>
          </a:p>
        </p:txBody>
      </p: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39931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10314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             Storm/Heron</a:t>
            </a:r>
          </a:p>
        </p:txBody>
      </p:sp>
    </p:spTree>
    <p:extLst>
      <p:ext uri="{BB962C8B-B14F-4D97-AF65-F5344CB8AC3E}">
        <p14:creationId xmlns:p14="http://schemas.microsoft.com/office/powerpoint/2010/main" val="26617546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Storm/Heron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Storm: real-time distributed stream processing system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Started at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acquired by Twitter in 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Now an Apache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87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Heron: API compatible re-implementation of Storm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6835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Introduced by Twitter in 2015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Open-sourced in 2016</a:t>
            </a:r>
          </a:p>
        </p:txBody>
      </p:sp>
    </p:spTree>
    <p:extLst>
      <p:ext uri="{BB962C8B-B14F-4D97-AF65-F5344CB8AC3E}">
        <p14:creationId xmlns:p14="http://schemas.microsoft.com/office/powerpoint/2010/main" val="941357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2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Topologies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679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Storm topologies = “job”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6037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Once started, runs continuously until killed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topology is a computation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33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Graph contains vertices and edges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Vertices hold processing logic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Directed edges indicate communication between vertices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549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semantics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30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most once: without acknowledgments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least once: with 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4091227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27" y="421288"/>
            <a:ext cx="5243473" cy="567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Twitter’s data warehousing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2255133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Spouts and Bolts: Logical Plan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Tuples: data that flow through the topology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Spouts: responsible for emitting tuples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Bolts: responsible for processing tuples</a:t>
            </a:r>
          </a:p>
        </p:txBody>
      </p:sp>
      <p:pic>
        <p:nvPicPr>
          <p:cNvPr id="2" name="Picture 1" descr="topolo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2009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0085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Spouts and Bolts: Physical Plan</a:t>
            </a:r>
          </a:p>
        </p:txBody>
      </p:sp>
      <p:pic>
        <p:nvPicPr>
          <p:cNvPr id="2" name="Picture 1" descr="physical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53618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plan specifies execution details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Parallelism: how many instances of bolts and spouts to run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Placement of bolts/spouts on machines</a:t>
            </a: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549620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Stream Groupings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Bolts are executed by multiple instances in parallel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User-specified as part of the topology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When a bolt emits a tuple, where should it go?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979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Answer: Grouping strategy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7898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Shuffle grouping: randomly to different instances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Field grouping: based on a field in the tuple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Global grouping: to only a single instance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grouping: to every instance</a:t>
            </a:r>
          </a:p>
        </p:txBody>
      </p:sp>
    </p:spTree>
    <p:extLst>
      <p:ext uri="{BB962C8B-B14F-4D97-AF65-F5344CB8AC3E}">
        <p14:creationId xmlns:p14="http://schemas.microsoft.com/office/powerpoint/2010/main" val="4103170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052"/>
            <a:ext cx="5867400" cy="430834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7675750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89059" cy="48006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7408165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</a:p>
        </p:txBody>
      </p:sp>
      <p:pic>
        <p:nvPicPr>
          <p:cNvPr id="2" name="Picture 1" descr="Heron-stream-mana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4" y="1143000"/>
            <a:ext cx="7553636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Stream Manager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867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Manages routing tuples between spouts and bolts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Responsible for applying backpressure</a:t>
            </a:r>
          </a:p>
        </p:txBody>
      </p:sp>
    </p:spTree>
    <p:extLst>
      <p:ext uri="{BB962C8B-B14F-4D97-AF65-F5344CB8AC3E}">
        <p14:creationId xmlns:p14="http://schemas.microsoft.com/office/powerpoint/2010/main" val="388582737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2800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builder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builder.setSpout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parallelism);</a:t>
            </a: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builder.setBolt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("consumer",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fieldsGrouping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Fields("word"));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// Set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here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// ...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StormSubmitter.submitTopology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("my topology”,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builder.createTopology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0552532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public 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declareOutputFields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outputFieldsDeclarer.declare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(new Fields("word"));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public 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nextTuple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// ...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collector.emit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365312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295400"/>
            <a:ext cx="7772400" cy="5262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private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collector;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private Map&lt;String, Integer&gt;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public void prepare(Map map,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collector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&lt;String, Integer&gt;();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public void execute(Tuple tuple)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String key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tuple.getString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(0);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 == null)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1);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 else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Integer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++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 rot="21419722">
            <a:off x="5418483" y="6027347"/>
            <a:ext cx="320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What’s the issue?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6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(Plumbing)</a:t>
            </a:r>
          </a:p>
        </p:txBody>
      </p:sp>
    </p:spTree>
    <p:extLst>
      <p:ext uri="{BB962C8B-B14F-4D97-AF65-F5344CB8AC3E}">
        <p14:creationId xmlns:p14="http://schemas.microsoft.com/office/powerpoint/2010/main" val="6070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</p:spTree>
    <p:extLst>
      <p:ext uri="{BB962C8B-B14F-4D97-AF65-F5344CB8AC3E}">
        <p14:creationId xmlns:p14="http://schemas.microsoft.com/office/powerpoint/2010/main" val="1856194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             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39596105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pic>
        <p:nvPicPr>
          <p:cNvPr id="2" name="Picture 1" descr="spark-logo-tradem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2578608" cy="13716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133600" y="228600"/>
            <a:ext cx="3200400" cy="838200"/>
          </a:xfrm>
          <a:prstGeom prst="wedgeRoundRectCallout">
            <a:avLst>
              <a:gd name="adj1" fmla="val 72679"/>
              <a:gd name="adj2" fmla="val 413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Hmm, I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get in on this streaming thing</a:t>
            </a:r>
            <a:r>
              <a:rPr lang="mr-IN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438400" y="1219200"/>
            <a:ext cx="3429000" cy="838200"/>
          </a:xfrm>
          <a:prstGeom prst="wedgeRoundRectCallout">
            <a:avLst>
              <a:gd name="adj1" fmla="val 56600"/>
              <a:gd name="adj2" fmla="val -3478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But I got all this batch processing framework that I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lug around.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657600" y="2209800"/>
            <a:ext cx="4953000" cy="838200"/>
          </a:xfrm>
          <a:prstGeom prst="wedgeRoundRectCallout">
            <a:avLst>
              <a:gd name="adj1" fmla="val 10835"/>
              <a:gd name="adj2" fmla="val -10647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 know: we’ll just chop the stream into little pieces, pretend each is an RDD, and we’re on our merry way!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0280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Streaming: Discretized Streams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124200" y="3589914"/>
            <a:ext cx="1561505" cy="319882"/>
          </a:xfrm>
          <a:prstGeom prst="rightArrow">
            <a:avLst/>
          </a:prstGeom>
          <a:gradFill rotWithShape="1">
            <a:gsLst>
              <a:gs pos="0">
                <a:srgbClr val="2C9C89">
                  <a:tint val="100000"/>
                  <a:shade val="100000"/>
                  <a:satMod val="130000"/>
                </a:srgbClr>
              </a:gs>
              <a:gs pos="100000">
                <a:srgbClr val="2C9C8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C9C8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3127772" y="3578801"/>
            <a:ext cx="1557338" cy="319882"/>
            <a:chOff x="3510080" y="4511951"/>
            <a:chExt cx="1875743" cy="322227"/>
          </a:xfrm>
        </p:grpSpPr>
        <p:sp>
          <p:nvSpPr>
            <p:cNvPr id="35" name="Right Arrow 34"/>
            <p:cNvSpPr/>
            <p:nvPr/>
          </p:nvSpPr>
          <p:spPr>
            <a:xfrm>
              <a:off x="5123391" y="4511951"/>
              <a:ext cx="262432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42831" y="4599904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10080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74148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810125" y="5258376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810125" y="3328770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Streaming</a:t>
            </a:r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5270897" y="4336039"/>
            <a:ext cx="330399" cy="765969"/>
            <a:chOff x="4377769" y="4618254"/>
            <a:chExt cx="398080" cy="771144"/>
          </a:xfrm>
        </p:grpSpPr>
        <p:sp>
          <p:nvSpPr>
            <p:cNvPr id="42" name="Rectangle 41"/>
            <p:cNvSpPr/>
            <p:nvPr/>
          </p:nvSpPr>
          <p:spPr>
            <a:xfrm>
              <a:off x="4377769" y="4618254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377769" y="4925913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377769" y="5233571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3292971" y="3820896"/>
            <a:ext cx="883444" cy="1196820"/>
            <a:chOff x="1823091" y="4059182"/>
            <a:chExt cx="1064232" cy="1205223"/>
          </a:xfrm>
        </p:grpSpPr>
        <p:cxnSp>
          <p:nvCxnSpPr>
            <p:cNvPr id="46" name="Straight Arrow Connector 45"/>
            <p:cNvCxnSpPr>
              <a:stCxn id="49" idx="2"/>
              <a:endCxn id="37" idx="2"/>
            </p:cNvCxnSpPr>
            <p:nvPr/>
          </p:nvCxnSpPr>
          <p:spPr>
            <a:xfrm flipH="1" flipV="1">
              <a:off x="1823091" y="4062378"/>
              <a:ext cx="830087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49" idx="2"/>
              <a:endCxn id="36" idx="2"/>
            </p:cNvCxnSpPr>
            <p:nvPr/>
          </p:nvCxnSpPr>
          <p:spPr>
            <a:xfrm flipH="1" flipV="1">
              <a:off x="2355924" y="4059182"/>
              <a:ext cx="297255" cy="1205223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49" idx="2"/>
              <a:endCxn id="38" idx="2"/>
            </p:cNvCxnSpPr>
            <p:nvPr/>
          </p:nvCxnSpPr>
          <p:spPr>
            <a:xfrm flipV="1">
              <a:off x="2653178" y="4062378"/>
              <a:ext cx="234145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3011091" y="4424938"/>
            <a:ext cx="1941909" cy="592777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batches of X seconds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600" y="3223201"/>
            <a:ext cx="1752600" cy="315778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l</a:t>
            </a:r>
            <a:r>
              <a:rPr lang="en-US" sz="1800" b="0" kern="0" dirty="0" err="1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ive</a:t>
            </a: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 data stream</a:t>
            </a: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124200" y="5538569"/>
            <a:ext cx="1571625" cy="862231"/>
            <a:chOff x="15712706" y="10151158"/>
            <a:chExt cx="4191000" cy="1724814"/>
          </a:xfrm>
        </p:grpSpPr>
        <p:grpSp>
          <p:nvGrpSpPr>
            <p:cNvPr id="52" name="Group 65"/>
            <p:cNvGrpSpPr>
              <a:grpSpLocks/>
            </p:cNvGrpSpPr>
            <p:nvPr/>
          </p:nvGrpSpPr>
          <p:grpSpPr bwMode="auto">
            <a:xfrm>
              <a:off x="15712706" y="10151158"/>
              <a:ext cx="4081598" cy="640089"/>
              <a:chOff x="3519264" y="4541124"/>
              <a:chExt cx="1843853" cy="322227"/>
            </a:xfrm>
          </p:grpSpPr>
          <p:sp>
            <p:nvSpPr>
              <p:cNvPr id="54" name="Right Arrow 53"/>
              <p:cNvSpPr/>
              <p:nvPr/>
            </p:nvSpPr>
            <p:spPr>
              <a:xfrm rot="10800000">
                <a:off x="3519264" y="4541124"/>
                <a:ext cx="262477" cy="322128"/>
              </a:xfrm>
              <a:prstGeom prst="rightArrow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54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430044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897919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965038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5738106" y="10583046"/>
              <a:ext cx="4165600" cy="12929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processed results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All following Spark Streaming slides by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Tathagata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Das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a streaming computation as a series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of very small, deterministic batch jobs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20353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Chop up the stream into batches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seconds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Process as RDDs!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Return results in batches</a:t>
            </a:r>
          </a:p>
        </p:txBody>
      </p:sp>
      <p:sp>
        <p:nvSpPr>
          <p:cNvPr id="61" name="TextBox 60"/>
          <p:cNvSpPr txBox="1"/>
          <p:nvPr/>
        </p:nvSpPr>
        <p:spPr>
          <a:xfrm rot="21419722">
            <a:off x="5709647" y="6269461"/>
            <a:ext cx="3273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Typical batch window ~1s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08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9" grpId="0" animBg="1"/>
      <p:bldP spid="40" grpId="0" animBg="1"/>
      <p:bldP spid="49" grpId="0" animBg="1"/>
      <p:bldP spid="50" grpId="0" animBg="1"/>
      <p:bldP spid="59" grpId="0"/>
      <p:bldP spid="60" grpId="0"/>
      <p:bldP spid="6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267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E8950E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ssc.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twitterStream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268" name="Rounded Rectangular Callout 267"/>
          <p:cNvSpPr/>
          <p:nvPr/>
        </p:nvSpPr>
        <p:spPr>
          <a:xfrm>
            <a:off x="457200" y="2095500"/>
            <a:ext cx="6172200" cy="685800"/>
          </a:xfrm>
          <a:prstGeom prst="wedgeRoundRectCallout">
            <a:avLst>
              <a:gd name="adj1" fmla="val -32316"/>
              <a:gd name="adj2" fmla="val -91974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: a sequence of RDD representing a stream of data</a:t>
            </a:r>
          </a:p>
        </p:txBody>
      </p:sp>
      <p:grpSp>
        <p:nvGrpSpPr>
          <p:cNvPr id="269" name="Group 84"/>
          <p:cNvGrpSpPr>
            <a:grpSpLocks/>
          </p:cNvGrpSpPr>
          <p:nvPr/>
        </p:nvGrpSpPr>
        <p:grpSpPr bwMode="auto">
          <a:xfrm>
            <a:off x="2920603" y="4019550"/>
            <a:ext cx="834628" cy="296069"/>
            <a:chOff x="7918600" y="4832650"/>
            <a:chExt cx="2458447" cy="653855"/>
          </a:xfrm>
        </p:grpSpPr>
        <p:sp>
          <p:nvSpPr>
            <p:cNvPr id="270" name="Alternate Process 26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71" name="Straight Connector 270"/>
            <p:cNvCxnSpPr>
              <a:stCxn id="270" idx="0"/>
              <a:endCxn id="270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2" name="Straight Connector 27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3" name="Straight Connector 27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74" name="Group 89"/>
          <p:cNvGrpSpPr>
            <a:grpSpLocks/>
          </p:cNvGrpSpPr>
          <p:nvPr/>
        </p:nvGrpSpPr>
        <p:grpSpPr bwMode="auto">
          <a:xfrm>
            <a:off x="2867620" y="4371182"/>
            <a:ext cx="980480" cy="380206"/>
            <a:chOff x="7762239" y="5609988"/>
            <a:chExt cx="2889827" cy="840669"/>
          </a:xfrm>
        </p:grpSpPr>
        <p:pic>
          <p:nvPicPr>
            <p:cNvPr id="275" name="Picture 9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9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9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9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/>
          <p:cNvGrpSpPr>
            <a:grpSpLocks/>
          </p:cNvGrpSpPr>
          <p:nvPr/>
        </p:nvGrpSpPr>
        <p:grpSpPr bwMode="auto">
          <a:xfrm>
            <a:off x="2857500" y="3269456"/>
            <a:ext cx="4572000" cy="516731"/>
            <a:chOff x="3523416" y="4511948"/>
            <a:chExt cx="1861716" cy="322227"/>
          </a:xfrm>
        </p:grpSpPr>
        <p:sp>
          <p:nvSpPr>
            <p:cNvPr id="280" name="Right Arrow 279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t+1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atch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 @ t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t+2</a:t>
              </a:r>
            </a:p>
          </p:txBody>
        </p:sp>
      </p:grpSp>
      <p:grpSp>
        <p:nvGrpSpPr>
          <p:cNvPr id="284" name="Group 110"/>
          <p:cNvGrpSpPr>
            <a:grpSpLocks/>
          </p:cNvGrpSpPr>
          <p:nvPr/>
        </p:nvGrpSpPr>
        <p:grpSpPr bwMode="auto">
          <a:xfrm>
            <a:off x="4186238" y="4371182"/>
            <a:ext cx="980480" cy="380206"/>
            <a:chOff x="7762239" y="5609988"/>
            <a:chExt cx="2889827" cy="840669"/>
          </a:xfrm>
        </p:grpSpPr>
        <p:pic>
          <p:nvPicPr>
            <p:cNvPr id="285" name="Picture 15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" name="Picture 16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" name="Picture 16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8" name="Picture 16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9" name="Group 169"/>
          <p:cNvGrpSpPr>
            <a:grpSpLocks/>
          </p:cNvGrpSpPr>
          <p:nvPr/>
        </p:nvGrpSpPr>
        <p:grpSpPr bwMode="auto">
          <a:xfrm>
            <a:off x="5479256" y="4371182"/>
            <a:ext cx="980480" cy="380206"/>
            <a:chOff x="7762239" y="5609988"/>
            <a:chExt cx="2889827" cy="840669"/>
          </a:xfrm>
        </p:grpSpPr>
        <p:pic>
          <p:nvPicPr>
            <p:cNvPr id="290" name="Picture 17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17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2" name="Picture 17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3" name="Picture 17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4" name="Rectangle 293"/>
          <p:cNvSpPr>
            <a:spLocks noChangeArrowheads="1"/>
          </p:cNvSpPr>
          <p:nvPr/>
        </p:nvSpPr>
        <p:spPr bwMode="auto">
          <a:xfrm>
            <a:off x="1171575" y="3958432"/>
            <a:ext cx="1857375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295" name="Group 84"/>
          <p:cNvGrpSpPr>
            <a:grpSpLocks/>
          </p:cNvGrpSpPr>
          <p:nvPr/>
        </p:nvGrpSpPr>
        <p:grpSpPr bwMode="auto">
          <a:xfrm>
            <a:off x="4236244" y="4024313"/>
            <a:ext cx="834628" cy="296069"/>
            <a:chOff x="7918600" y="4832650"/>
            <a:chExt cx="2458447" cy="653855"/>
          </a:xfrm>
        </p:grpSpPr>
        <p:sp>
          <p:nvSpPr>
            <p:cNvPr id="296" name="Alternate Process 29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97" name="Straight Connector 296"/>
            <p:cNvCxnSpPr>
              <a:stCxn id="296" idx="0"/>
              <a:endCxn id="296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8" name="Straight Connector 297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9" name="Straight Connector 298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300" name="Group 84"/>
          <p:cNvGrpSpPr>
            <a:grpSpLocks/>
          </p:cNvGrpSpPr>
          <p:nvPr/>
        </p:nvGrpSpPr>
        <p:grpSpPr bwMode="auto">
          <a:xfrm>
            <a:off x="5532120" y="4024313"/>
            <a:ext cx="834628" cy="296069"/>
            <a:chOff x="7918600" y="4832650"/>
            <a:chExt cx="2458447" cy="653855"/>
          </a:xfrm>
        </p:grpSpPr>
        <p:sp>
          <p:nvSpPr>
            <p:cNvPr id="301" name="Alternate Process 30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302" name="Straight Connector 301"/>
            <p:cNvCxnSpPr>
              <a:stCxn id="301" idx="0"/>
              <a:endCxn id="30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3" name="Straight Connector 30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4" name="Straight Connector 30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305" name="Rectangle 304"/>
          <p:cNvSpPr>
            <a:spLocks noChangeArrowheads="1"/>
          </p:cNvSpPr>
          <p:nvPr/>
        </p:nvSpPr>
        <p:spPr bwMode="auto">
          <a:xfrm>
            <a:off x="685800" y="3310732"/>
            <a:ext cx="31432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Twitter Streaming API</a:t>
            </a:r>
          </a:p>
        </p:txBody>
      </p:sp>
      <p:sp>
        <p:nvSpPr>
          <p:cNvPr id="306" name="Rounded Rectangular Callout 305"/>
          <p:cNvSpPr/>
          <p:nvPr/>
        </p:nvSpPr>
        <p:spPr>
          <a:xfrm>
            <a:off x="6000750" y="4876800"/>
            <a:ext cx="2990850" cy="762000"/>
          </a:xfrm>
          <a:prstGeom prst="wedgeRoundRectCallout">
            <a:avLst>
              <a:gd name="adj1" fmla="val -41475"/>
              <a:gd name="adj2" fmla="val -12651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stored in memory as an RDD (immutable, distributed)</a:t>
            </a:r>
          </a:p>
        </p:txBody>
      </p:sp>
    </p:spTree>
    <p:extLst>
      <p:ext uri="{BB962C8B-B14F-4D97-AF65-F5344CB8AC3E}">
        <p14:creationId xmlns:p14="http://schemas.microsoft.com/office/powerpoint/2010/main" val="2211105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7569 L -4.44444E-6 -3.33333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94" grpId="0"/>
      <p:bldP spid="305" grpId="0"/>
      <p:bldP spid="30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144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1562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flatMap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45" name="Group 144"/>
          <p:cNvGrpSpPr>
            <a:grpSpLocks/>
          </p:cNvGrpSpPr>
          <p:nvPr/>
        </p:nvGrpSpPr>
        <p:grpSpPr bwMode="auto">
          <a:xfrm>
            <a:off x="2869406" y="4310857"/>
            <a:ext cx="1188244" cy="1594644"/>
            <a:chOff x="7651750" y="8621713"/>
            <a:chExt cx="3168445" cy="3189287"/>
          </a:xfrm>
        </p:grpSpPr>
        <p:grpSp>
          <p:nvGrpSpPr>
            <p:cNvPr id="146" name="Group 18"/>
            <p:cNvGrpSpPr>
              <a:grpSpLocks/>
            </p:cNvGrpSpPr>
            <p:nvPr/>
          </p:nvGrpSpPr>
          <p:grpSpPr bwMode="auto">
            <a:xfrm>
              <a:off x="7651750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54" name="Picture 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" name="Picture 2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7" name="Group 23"/>
            <p:cNvGrpSpPr>
              <a:grpSpLocks/>
            </p:cNvGrpSpPr>
            <p:nvPr/>
          </p:nvGrpSpPr>
          <p:grpSpPr bwMode="auto">
            <a:xfrm>
              <a:off x="7767638" y="10323513"/>
              <a:ext cx="2224087" cy="590550"/>
              <a:chOff x="7918600" y="4832650"/>
              <a:chExt cx="2458447" cy="653855"/>
            </a:xfrm>
          </p:grpSpPr>
          <p:sp>
            <p:nvSpPr>
              <p:cNvPr id="150" name="Alternate Process 149"/>
              <p:cNvSpPr/>
              <p:nvPr/>
            </p:nvSpPr>
            <p:spPr>
              <a:xfrm>
                <a:off x="7918592" y="4846711"/>
                <a:ext cx="2458288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51" name="Straight Connector 150"/>
              <p:cNvCxnSpPr>
                <a:stCxn id="150" idx="0"/>
                <a:endCxn id="150" idx="2"/>
              </p:cNvCxnSpPr>
              <p:nvPr/>
            </p:nvCxnSpPr>
            <p:spPr>
              <a:xfrm>
                <a:off x="9148613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9785558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8548517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sp>
          <p:nvSpPr>
            <p:cNvPr id="148" name="TextBox 62"/>
            <p:cNvSpPr txBox="1">
              <a:spLocks noChangeArrowheads="1"/>
            </p:cNvSpPr>
            <p:nvPr/>
          </p:nvSpPr>
          <p:spPr bwMode="auto">
            <a:xfrm>
              <a:off x="8778874" y="9457615"/>
              <a:ext cx="2041321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cxnSp>
          <p:nvCxnSpPr>
            <p:cNvPr id="149" name="Straight Arrow Connector 148"/>
            <p:cNvCxnSpPr>
              <a:stCxn id="222" idx="2"/>
              <a:endCxn id="150" idx="0"/>
            </p:cNvCxnSpPr>
            <p:nvPr/>
          </p:nvCxnSpPr>
          <p:spPr bwMode="auto">
            <a:xfrm flipH="1">
              <a:off x="8878809" y="8621713"/>
              <a:ext cx="22224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58" name="Group 157"/>
          <p:cNvGrpSpPr>
            <a:grpSpLocks/>
          </p:cNvGrpSpPr>
          <p:nvPr/>
        </p:nvGrpSpPr>
        <p:grpSpPr bwMode="auto">
          <a:xfrm>
            <a:off x="4188024" y="4310857"/>
            <a:ext cx="1188244" cy="1594644"/>
            <a:chOff x="11168063" y="8621713"/>
            <a:chExt cx="3168091" cy="3189287"/>
          </a:xfrm>
        </p:grpSpPr>
        <p:sp>
          <p:nvSpPr>
            <p:cNvPr id="159" name="TextBox 131"/>
            <p:cNvSpPr txBox="1">
              <a:spLocks noChangeArrowheads="1"/>
            </p:cNvSpPr>
            <p:nvPr/>
          </p:nvSpPr>
          <p:spPr bwMode="auto">
            <a:xfrm>
              <a:off x="12294835" y="9457615"/>
              <a:ext cx="2041319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grpSp>
          <p:nvGrpSpPr>
            <p:cNvPr id="160" name="Group 121"/>
            <p:cNvGrpSpPr>
              <a:grpSpLocks/>
            </p:cNvGrpSpPr>
            <p:nvPr/>
          </p:nvGrpSpPr>
          <p:grpSpPr bwMode="auto">
            <a:xfrm>
              <a:off x="11168063" y="11050588"/>
              <a:ext cx="2614612" cy="760412"/>
              <a:chOff x="13968431" y="5604337"/>
              <a:chExt cx="2889827" cy="840669"/>
            </a:xfrm>
          </p:grpSpPr>
          <p:pic>
            <p:nvPicPr>
              <p:cNvPr id="167" name="Picture 1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Picture 12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" name="Picture 12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" name="Picture 12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1" name="Group 126"/>
            <p:cNvGrpSpPr>
              <a:grpSpLocks/>
            </p:cNvGrpSpPr>
            <p:nvPr/>
          </p:nvGrpSpPr>
          <p:grpSpPr bwMode="auto">
            <a:xfrm>
              <a:off x="11283950" y="10323513"/>
              <a:ext cx="2224088" cy="590550"/>
              <a:chOff x="7918600" y="4832650"/>
              <a:chExt cx="2458447" cy="653855"/>
            </a:xfrm>
          </p:grpSpPr>
          <p:sp>
            <p:nvSpPr>
              <p:cNvPr id="163" name="Alternate Process 162"/>
              <p:cNvSpPr/>
              <p:nvPr/>
            </p:nvSpPr>
            <p:spPr>
              <a:xfrm>
                <a:off x="7918578" y="4846711"/>
                <a:ext cx="2458014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64" name="Straight Connector 163"/>
              <p:cNvCxnSpPr>
                <a:stCxn id="163" idx="0"/>
                <a:endCxn id="163" idx="2"/>
              </p:cNvCxnSpPr>
              <p:nvPr/>
            </p:nvCxnSpPr>
            <p:spPr>
              <a:xfrm>
                <a:off x="9148462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9785335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8548433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62" name="Straight Arrow Connector 161"/>
            <p:cNvCxnSpPr>
              <a:stCxn id="210" idx="2"/>
              <a:endCxn id="163" idx="0"/>
            </p:cNvCxnSpPr>
            <p:nvPr/>
          </p:nvCxnSpPr>
          <p:spPr bwMode="auto">
            <a:xfrm flipH="1">
              <a:off x="12394984" y="8621713"/>
              <a:ext cx="22221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71" name="Group 170"/>
          <p:cNvGrpSpPr>
            <a:grpSpLocks/>
          </p:cNvGrpSpPr>
          <p:nvPr/>
        </p:nvGrpSpPr>
        <p:grpSpPr bwMode="auto">
          <a:xfrm>
            <a:off x="5480446" y="4310857"/>
            <a:ext cx="1188244" cy="1594644"/>
            <a:chOff x="14614525" y="8621713"/>
            <a:chExt cx="3168649" cy="3189287"/>
          </a:xfrm>
        </p:grpSpPr>
        <p:sp>
          <p:nvSpPr>
            <p:cNvPr id="172" name="TextBox 153"/>
            <p:cNvSpPr txBox="1">
              <a:spLocks noChangeArrowheads="1"/>
            </p:cNvSpPr>
            <p:nvPr/>
          </p:nvSpPr>
          <p:spPr bwMode="auto">
            <a:xfrm>
              <a:off x="15741852" y="9457615"/>
              <a:ext cx="2041322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 rot="16200000">
              <a:off x="14507367" y="10444679"/>
              <a:ext cx="773114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174" name="Group 143"/>
            <p:cNvGrpSpPr>
              <a:grpSpLocks/>
            </p:cNvGrpSpPr>
            <p:nvPr/>
          </p:nvGrpSpPr>
          <p:grpSpPr bwMode="auto">
            <a:xfrm>
              <a:off x="14614525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81" name="Picture 14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" name="Picture 14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" name="Picture 14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" name="Picture 14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5" name="Group 148"/>
            <p:cNvGrpSpPr>
              <a:grpSpLocks/>
            </p:cNvGrpSpPr>
            <p:nvPr/>
          </p:nvGrpSpPr>
          <p:grpSpPr bwMode="auto">
            <a:xfrm>
              <a:off x="14730413" y="10323513"/>
              <a:ext cx="2224087" cy="590550"/>
              <a:chOff x="7918600" y="4832650"/>
              <a:chExt cx="2458447" cy="653855"/>
            </a:xfrm>
          </p:grpSpPr>
          <p:sp>
            <p:nvSpPr>
              <p:cNvPr id="177" name="Alternate Process 176"/>
              <p:cNvSpPr/>
              <p:nvPr/>
            </p:nvSpPr>
            <p:spPr>
              <a:xfrm>
                <a:off x="7918600" y="4846711"/>
                <a:ext cx="2458446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78" name="Straight Connector 177"/>
              <p:cNvCxnSpPr>
                <a:stCxn id="177" idx="0"/>
                <a:endCxn id="177" idx="2"/>
              </p:cNvCxnSpPr>
              <p:nvPr/>
            </p:nvCxnSpPr>
            <p:spPr>
              <a:xfrm>
                <a:off x="9148700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9785686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8548565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76" name="Straight Arrow Connector 175"/>
            <p:cNvCxnSpPr>
              <a:stCxn id="202" idx="2"/>
              <a:endCxn id="177" idx="0"/>
            </p:cNvCxnSpPr>
            <p:nvPr/>
          </p:nvCxnSpPr>
          <p:spPr bwMode="auto">
            <a:xfrm flipH="1">
              <a:off x="15843250" y="8621713"/>
              <a:ext cx="20638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85" name="Rounded Rectangular Callout 184"/>
          <p:cNvSpPr/>
          <p:nvPr/>
        </p:nvSpPr>
        <p:spPr>
          <a:xfrm>
            <a:off x="2200275" y="2514600"/>
            <a:ext cx="4505325" cy="685800"/>
          </a:xfrm>
          <a:prstGeom prst="wedgeRoundRectCallout">
            <a:avLst>
              <a:gd name="adj1" fmla="val -33903"/>
              <a:gd name="adj2" fmla="val -1052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transformation: modify data in one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to create another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</a:p>
        </p:txBody>
      </p:sp>
      <p:sp>
        <p:nvSpPr>
          <p:cNvPr id="186" name="Rounded Rectangular Callout 185"/>
          <p:cNvSpPr/>
          <p:nvPr/>
        </p:nvSpPr>
        <p:spPr>
          <a:xfrm>
            <a:off x="342900" y="2514600"/>
            <a:ext cx="1457325" cy="533400"/>
          </a:xfrm>
          <a:prstGeom prst="wedgeRoundRectCallout">
            <a:avLst>
              <a:gd name="adj1" fmla="val -14849"/>
              <a:gd name="adj2" fmla="val -9825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87" name="Rounded Rectangular Callout 186"/>
          <p:cNvSpPr/>
          <p:nvPr/>
        </p:nvSpPr>
        <p:spPr>
          <a:xfrm>
            <a:off x="6572250" y="5143500"/>
            <a:ext cx="19431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RDDs created for every batch </a:t>
            </a:r>
          </a:p>
        </p:txBody>
      </p:sp>
      <p:grpSp>
        <p:nvGrpSpPr>
          <p:cNvPr id="188" name="Group 2"/>
          <p:cNvGrpSpPr>
            <a:grpSpLocks/>
          </p:cNvGrpSpPr>
          <p:nvPr/>
        </p:nvGrpSpPr>
        <p:grpSpPr bwMode="auto">
          <a:xfrm>
            <a:off x="1171575" y="3269457"/>
            <a:ext cx="6257925" cy="1683544"/>
            <a:chOff x="3124200" y="6538913"/>
            <a:chExt cx="16687800" cy="3367087"/>
          </a:xfrm>
        </p:grpSpPr>
        <p:sp>
          <p:nvSpPr>
            <p:cNvPr id="189" name="Rectangle 188"/>
            <p:cNvSpPr/>
            <p:nvPr/>
          </p:nvSpPr>
          <p:spPr bwMode="auto">
            <a:xfrm>
              <a:off x="5181600" y="7467600"/>
              <a:ext cx="3505200" cy="2438400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47000">
                  <a:sysClr val="window" lastClr="FFFFFF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grpSp>
          <p:nvGrpSpPr>
            <p:cNvPr id="190" name="Group 7"/>
            <p:cNvGrpSpPr>
              <a:grpSpLocks/>
            </p:cNvGrpSpPr>
            <p:nvPr/>
          </p:nvGrpSpPr>
          <p:grpSpPr bwMode="auto">
            <a:xfrm>
              <a:off x="7788275" y="8039100"/>
              <a:ext cx="2225675" cy="592138"/>
              <a:chOff x="7918600" y="4832650"/>
              <a:chExt cx="2458447" cy="653855"/>
            </a:xfrm>
          </p:grpSpPr>
          <p:sp>
            <p:nvSpPr>
              <p:cNvPr id="222" name="Alternate Process 22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3" name="Straight Connector 222"/>
              <p:cNvCxnSpPr>
                <a:stCxn id="222" idx="0"/>
                <a:endCxn id="222" idx="2"/>
              </p:cNvCxnSpPr>
              <p:nvPr/>
            </p:nvCxnSpPr>
            <p:spPr>
              <a:xfrm>
                <a:off x="9147824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8548117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1" name="Group 12"/>
            <p:cNvGrpSpPr>
              <a:grpSpLocks/>
            </p:cNvGrpSpPr>
            <p:nvPr/>
          </p:nvGrpSpPr>
          <p:grpSpPr bwMode="auto">
            <a:xfrm>
              <a:off x="7646988" y="8742363"/>
              <a:ext cx="2614612" cy="760412"/>
              <a:chOff x="7762239" y="5609988"/>
              <a:chExt cx="2889827" cy="840669"/>
            </a:xfrm>
          </p:grpSpPr>
          <p:pic>
            <p:nvPicPr>
              <p:cNvPr id="218" name="Picture 1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9" name="Picture 1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0" name="Picture 1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" name="Picture 1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2" name="Group 103"/>
            <p:cNvGrpSpPr>
              <a:grpSpLocks/>
            </p:cNvGrpSpPr>
            <p:nvPr/>
          </p:nvGrpSpPr>
          <p:grpSpPr bwMode="auto">
            <a:xfrm>
              <a:off x="7620000" y="6538913"/>
              <a:ext cx="12192000" cy="1033462"/>
              <a:chOff x="3523416" y="4511948"/>
              <a:chExt cx="1861716" cy="322227"/>
            </a:xfrm>
          </p:grpSpPr>
          <p:sp>
            <p:nvSpPr>
              <p:cNvPr id="214" name="Right Arrow 213"/>
              <p:cNvSpPr/>
              <p:nvPr/>
            </p:nvSpPr>
            <p:spPr>
              <a:xfrm>
                <a:off x="5122601" y="4511948"/>
                <a:ext cx="262531" cy="322227"/>
              </a:xfrm>
              <a:prstGeom prst="rightArrow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055750" y="4600053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t+1</a:t>
                </a: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523416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</a:t>
                </a: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atch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 @ t</a:t>
                </a: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587600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t+2</a:t>
                </a:r>
              </a:p>
            </p:txBody>
          </p:sp>
        </p:grpSp>
        <p:grpSp>
          <p:nvGrpSpPr>
            <p:cNvPr id="193" name="Group 111"/>
            <p:cNvGrpSpPr>
              <a:grpSpLocks/>
            </p:cNvGrpSpPr>
            <p:nvPr/>
          </p:nvGrpSpPr>
          <p:grpSpPr bwMode="auto">
            <a:xfrm>
              <a:off x="11304588" y="8039100"/>
              <a:ext cx="2225675" cy="592138"/>
              <a:chOff x="7918600" y="4832650"/>
              <a:chExt cx="2458447" cy="653855"/>
            </a:xfrm>
          </p:grpSpPr>
          <p:sp>
            <p:nvSpPr>
              <p:cNvPr id="210" name="Alternate Process 20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11" name="Straight Connector 210"/>
              <p:cNvCxnSpPr>
                <a:stCxn id="210" idx="0"/>
                <a:endCxn id="210" idx="2"/>
              </p:cNvCxnSpPr>
              <p:nvPr/>
            </p:nvCxnSpPr>
            <p:spPr>
              <a:xfrm>
                <a:off x="9147823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54811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4" name="Group 116"/>
            <p:cNvGrpSpPr>
              <a:grpSpLocks/>
            </p:cNvGrpSpPr>
            <p:nvPr/>
          </p:nvGrpSpPr>
          <p:grpSpPr bwMode="auto">
            <a:xfrm>
              <a:off x="11163300" y="8742363"/>
              <a:ext cx="2614613" cy="760412"/>
              <a:chOff x="7762239" y="5609988"/>
              <a:chExt cx="2889827" cy="840669"/>
            </a:xfrm>
          </p:grpSpPr>
          <p:pic>
            <p:nvPicPr>
              <p:cNvPr id="206" name="Picture 11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" name="Picture 118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" name="Picture 1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9" name="Picture 1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5" name="Group 133"/>
            <p:cNvGrpSpPr>
              <a:grpSpLocks/>
            </p:cNvGrpSpPr>
            <p:nvPr/>
          </p:nvGrpSpPr>
          <p:grpSpPr bwMode="auto">
            <a:xfrm>
              <a:off x="14752638" y="8039100"/>
              <a:ext cx="2224087" cy="592138"/>
              <a:chOff x="7918600" y="4832650"/>
              <a:chExt cx="2458447" cy="653855"/>
            </a:xfrm>
          </p:grpSpPr>
          <p:sp>
            <p:nvSpPr>
              <p:cNvPr id="202" name="Alternate Process 20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03" name="Straight Connector 202"/>
              <p:cNvCxnSpPr>
                <a:stCxn id="202" idx="0"/>
                <a:endCxn id="20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6" name="Group 138"/>
            <p:cNvGrpSpPr>
              <a:grpSpLocks/>
            </p:cNvGrpSpPr>
            <p:nvPr/>
          </p:nvGrpSpPr>
          <p:grpSpPr bwMode="auto">
            <a:xfrm>
              <a:off x="14611350" y="8742363"/>
              <a:ext cx="2614613" cy="760412"/>
              <a:chOff x="7762239" y="5609988"/>
              <a:chExt cx="2889827" cy="840669"/>
            </a:xfrm>
          </p:grpSpPr>
          <p:pic>
            <p:nvPicPr>
              <p:cNvPr id="198" name="Picture 13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" name="Picture 14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14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" name="Picture 14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Rectangle 155"/>
            <p:cNvSpPr>
              <a:spLocks noChangeArrowheads="1"/>
            </p:cNvSpPr>
            <p:nvPr/>
          </p:nvSpPr>
          <p:spPr bwMode="auto">
            <a:xfrm>
              <a:off x="3124200" y="7917359"/>
              <a:ext cx="5029200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576" tIns="18288" rIns="36576" bIns="18288"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tweets </a:t>
              </a:r>
              <a:r>
                <a:rPr lang="en-US" sz="1800" b="0" dirty="0" err="1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DStream</a:t>
              </a:r>
              <a:endParaRPr lang="en-US" sz="1800" b="0" dirty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26" name="Rectangle 155"/>
          <p:cNvSpPr>
            <a:spLocks noChangeArrowheads="1"/>
          </p:cNvSpPr>
          <p:nvPr/>
        </p:nvSpPr>
        <p:spPr bwMode="auto">
          <a:xfrm>
            <a:off x="1171575" y="5105400"/>
            <a:ext cx="1885950" cy="5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[#cat, #dog, … ]</a:t>
            </a:r>
          </a:p>
        </p:txBody>
      </p:sp>
    </p:spTree>
    <p:extLst>
      <p:ext uri="{BB962C8B-B14F-4D97-AF65-F5344CB8AC3E}">
        <p14:creationId xmlns:p14="http://schemas.microsoft.com/office/powerpoint/2010/main" val="391956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 animBg="1"/>
      <p:bldP spid="2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58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saveAsHadoopFiles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("hdfs://...")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9" name="Rounded Rectangular Callout 58"/>
          <p:cNvSpPr/>
          <p:nvPr/>
        </p:nvSpPr>
        <p:spPr>
          <a:xfrm>
            <a:off x="2600325" y="2552700"/>
            <a:ext cx="5705475" cy="571500"/>
          </a:xfrm>
          <a:prstGeom prst="wedgeRoundRectCallout">
            <a:avLst>
              <a:gd name="adj1" fmla="val -56824"/>
              <a:gd name="adj2" fmla="val -5252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output operation: to push data to external storage</a:t>
            </a:r>
          </a:p>
        </p:txBody>
      </p:sp>
      <p:grpSp>
        <p:nvGrpSpPr>
          <p:cNvPr id="60" name="Group 7"/>
          <p:cNvGrpSpPr>
            <a:grpSpLocks/>
          </p:cNvGrpSpPr>
          <p:nvPr/>
        </p:nvGrpSpPr>
        <p:grpSpPr bwMode="auto">
          <a:xfrm>
            <a:off x="2920603" y="3810000"/>
            <a:ext cx="834628" cy="296069"/>
            <a:chOff x="7918600" y="4832650"/>
            <a:chExt cx="2458447" cy="653855"/>
          </a:xfrm>
        </p:grpSpPr>
        <p:sp>
          <p:nvSpPr>
            <p:cNvPr id="61" name="Alternate Process 6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2" name="Straight Connector 61"/>
            <p:cNvCxnSpPr>
              <a:stCxn id="61" idx="0"/>
              <a:endCxn id="6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3" name="Straight Connector 6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4" name="Straight Connector 6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65" name="Group 23"/>
          <p:cNvGrpSpPr>
            <a:grpSpLocks/>
          </p:cNvGrpSpPr>
          <p:nvPr/>
        </p:nvGrpSpPr>
        <p:grpSpPr bwMode="auto">
          <a:xfrm>
            <a:off x="2912864" y="4599782"/>
            <a:ext cx="834033" cy="296069"/>
            <a:chOff x="7918600" y="4832650"/>
            <a:chExt cx="2458447" cy="653855"/>
          </a:xfrm>
        </p:grpSpPr>
        <p:sp>
          <p:nvSpPr>
            <p:cNvPr id="66" name="Alternate Process 6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7" name="Straight Connector 66"/>
            <p:cNvCxnSpPr>
              <a:stCxn id="66" idx="0"/>
              <a:endCxn id="66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8" name="Straight Connector 67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9" name="Straight Connector 68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70" name="TextBox 69"/>
          <p:cNvSpPr txBox="1"/>
          <p:nvPr/>
        </p:nvSpPr>
        <p:spPr bwMode="auto">
          <a:xfrm>
            <a:off x="3320653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71" name="Straight Arrow Connector 70"/>
          <p:cNvCxnSpPr>
            <a:stCxn id="61" idx="2"/>
            <a:endCxn id="66" idx="0"/>
          </p:cNvCxnSpPr>
          <p:nvPr/>
        </p:nvCxnSpPr>
        <p:spPr bwMode="auto">
          <a:xfrm flipH="1">
            <a:off x="3329583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2" name="Group 111"/>
          <p:cNvGrpSpPr>
            <a:grpSpLocks/>
          </p:cNvGrpSpPr>
          <p:nvPr/>
        </p:nvGrpSpPr>
        <p:grpSpPr bwMode="auto">
          <a:xfrm>
            <a:off x="4239221" y="3810000"/>
            <a:ext cx="834628" cy="296069"/>
            <a:chOff x="7918600" y="4832650"/>
            <a:chExt cx="2458447" cy="653855"/>
          </a:xfrm>
        </p:grpSpPr>
        <p:sp>
          <p:nvSpPr>
            <p:cNvPr id="73" name="Alternate Process 7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4" name="Straight Connector 73"/>
            <p:cNvCxnSpPr>
              <a:stCxn id="73" idx="0"/>
              <a:endCxn id="73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77" name="Group 126"/>
          <p:cNvGrpSpPr>
            <a:grpSpLocks/>
          </p:cNvGrpSpPr>
          <p:nvPr/>
        </p:nvGrpSpPr>
        <p:grpSpPr bwMode="auto">
          <a:xfrm>
            <a:off x="4231481" y="4599782"/>
            <a:ext cx="834033" cy="296069"/>
            <a:chOff x="7918600" y="4832650"/>
            <a:chExt cx="2458447" cy="653855"/>
          </a:xfrm>
        </p:grpSpPr>
        <p:sp>
          <p:nvSpPr>
            <p:cNvPr id="78" name="Alternate Process 77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9" name="Straight Connector 78"/>
            <p:cNvCxnSpPr>
              <a:stCxn id="78" idx="0"/>
              <a:endCxn id="78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0" name="Straight Connector 79"/>
            <p:cNvCxnSpPr/>
            <p:nvPr/>
          </p:nvCxnSpPr>
          <p:spPr>
            <a:xfrm>
              <a:off x="9785686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82" name="TextBox 81"/>
          <p:cNvSpPr txBox="1"/>
          <p:nvPr/>
        </p:nvSpPr>
        <p:spPr bwMode="auto">
          <a:xfrm>
            <a:off x="4639271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83" name="Straight Arrow Connector 82"/>
          <p:cNvCxnSpPr>
            <a:stCxn id="73" idx="2"/>
            <a:endCxn id="78" idx="0"/>
          </p:cNvCxnSpPr>
          <p:nvPr/>
        </p:nvCxnSpPr>
        <p:spPr bwMode="auto">
          <a:xfrm flipH="1">
            <a:off x="4648200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4" name="Group 133"/>
          <p:cNvGrpSpPr>
            <a:grpSpLocks/>
          </p:cNvGrpSpPr>
          <p:nvPr/>
        </p:nvGrpSpPr>
        <p:grpSpPr bwMode="auto">
          <a:xfrm>
            <a:off x="5532239" y="3810000"/>
            <a:ext cx="834033" cy="296069"/>
            <a:chOff x="7918600" y="4832650"/>
            <a:chExt cx="2458447" cy="653855"/>
          </a:xfrm>
        </p:grpSpPr>
        <p:sp>
          <p:nvSpPr>
            <p:cNvPr id="85" name="Alternate Process 8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85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7" name="Straight Connector 86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8" name="Straight Connector 87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89" name="Group 148"/>
          <p:cNvGrpSpPr>
            <a:grpSpLocks/>
          </p:cNvGrpSpPr>
          <p:nvPr/>
        </p:nvGrpSpPr>
        <p:grpSpPr bwMode="auto">
          <a:xfrm>
            <a:off x="5523905" y="4599782"/>
            <a:ext cx="834033" cy="296069"/>
            <a:chOff x="7918600" y="4832650"/>
            <a:chExt cx="2458447" cy="653855"/>
          </a:xfrm>
        </p:grpSpPr>
        <p:sp>
          <p:nvSpPr>
            <p:cNvPr id="90" name="Alternate Process 8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91" name="Straight Connector 90"/>
            <p:cNvCxnSpPr>
              <a:stCxn id="90" idx="0"/>
              <a:endCxn id="90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2" name="Straight Connector 91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Straight Connector 92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94" name="TextBox 93"/>
          <p:cNvSpPr txBox="1"/>
          <p:nvPr/>
        </p:nvSpPr>
        <p:spPr bwMode="auto">
          <a:xfrm>
            <a:off x="5931694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95" name="Straight Arrow Connector 94"/>
          <p:cNvCxnSpPr>
            <a:stCxn id="85" idx="2"/>
            <a:endCxn id="90" idx="0"/>
          </p:cNvCxnSpPr>
          <p:nvPr/>
        </p:nvCxnSpPr>
        <p:spPr bwMode="auto">
          <a:xfrm flipH="1">
            <a:off x="5941219" y="4101307"/>
            <a:ext cx="7739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96" name="Group 95"/>
          <p:cNvGrpSpPr>
            <a:grpSpLocks/>
          </p:cNvGrpSpPr>
          <p:nvPr/>
        </p:nvGrpSpPr>
        <p:grpSpPr bwMode="auto">
          <a:xfrm>
            <a:off x="3000375" y="4901407"/>
            <a:ext cx="3451622" cy="1139031"/>
            <a:chOff x="8001000" y="9802813"/>
            <a:chExt cx="9204325" cy="2278062"/>
          </a:xfrm>
        </p:grpSpPr>
        <p:cxnSp>
          <p:nvCxnSpPr>
            <p:cNvPr id="97" name="Straight Arrow Connector 96"/>
            <p:cNvCxnSpPr/>
            <p:nvPr/>
          </p:nvCxnSpPr>
          <p:spPr bwMode="auto">
            <a:xfrm flipH="1">
              <a:off x="8863013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8" name="Straight Arrow Connector 97"/>
            <p:cNvCxnSpPr/>
            <p:nvPr/>
          </p:nvCxnSpPr>
          <p:spPr bwMode="auto">
            <a:xfrm flipH="1">
              <a:off x="12379325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9" name="Straight Arrow Connector 98"/>
            <p:cNvCxnSpPr/>
            <p:nvPr/>
          </p:nvCxnSpPr>
          <p:spPr bwMode="auto">
            <a:xfrm flipH="1">
              <a:off x="15827375" y="9802813"/>
              <a:ext cx="20638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00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2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4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TextBox 102"/>
            <p:cNvSpPr txBox="1"/>
            <p:nvPr/>
          </p:nvSpPr>
          <p:spPr bwMode="auto">
            <a:xfrm>
              <a:off x="8610600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4" name="TextBox 103"/>
            <p:cNvSpPr txBox="1"/>
            <p:nvPr/>
          </p:nvSpPr>
          <p:spPr bwMode="auto">
            <a:xfrm>
              <a:off x="12126912" y="9947275"/>
              <a:ext cx="1630363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5" name="TextBox 104"/>
            <p:cNvSpPr txBox="1"/>
            <p:nvPr/>
          </p:nvSpPr>
          <p:spPr bwMode="auto">
            <a:xfrm>
              <a:off x="15573376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</p:grpSp>
      <p:sp>
        <p:nvSpPr>
          <p:cNvPr id="106" name="Rectangle 105"/>
          <p:cNvSpPr/>
          <p:nvPr/>
        </p:nvSpPr>
        <p:spPr bwMode="auto">
          <a:xfrm>
            <a:off x="4136231" y="351710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2828925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5442347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109" name="Rectangle 155"/>
          <p:cNvSpPr>
            <a:spLocks noChangeArrowheads="1"/>
          </p:cNvSpPr>
          <p:nvPr/>
        </p:nvSpPr>
        <p:spPr bwMode="auto">
          <a:xfrm>
            <a:off x="742950" y="37338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10" name="Rectangle 155"/>
          <p:cNvSpPr>
            <a:spLocks noChangeArrowheads="1"/>
          </p:cNvSpPr>
          <p:nvPr/>
        </p:nvSpPr>
        <p:spPr bwMode="auto">
          <a:xfrm>
            <a:off x="742950" y="45339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</p:txBody>
      </p:sp>
      <p:sp>
        <p:nvSpPr>
          <p:cNvPr id="111" name="Rounded Rectangular Callout 110"/>
          <p:cNvSpPr/>
          <p:nvPr/>
        </p:nvSpPr>
        <p:spPr>
          <a:xfrm>
            <a:off x="6715125" y="5257800"/>
            <a:ext cx="16002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every batch saved to HDFS</a:t>
            </a:r>
          </a:p>
        </p:txBody>
      </p:sp>
    </p:spTree>
    <p:extLst>
      <p:ext uri="{BB962C8B-B14F-4D97-AF65-F5344CB8AC3E}">
        <p14:creationId xmlns:p14="http://schemas.microsoft.com/office/powerpoint/2010/main" val="127756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</a:p>
        </p:txBody>
      </p:sp>
    </p:spTree>
    <p:extLst>
      <p:ext uri="{BB962C8B-B14F-4D97-AF65-F5344CB8AC3E}">
        <p14:creationId xmlns:p14="http://schemas.microsoft.com/office/powerpoint/2010/main" val="153782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</a:p>
        </p:txBody>
      </p:sp>
      <p:sp>
        <p:nvSpPr>
          <p:cNvPr id="158" name="Rounded Rectangular Callout 157"/>
          <p:cNvSpPr/>
          <p:nvPr/>
        </p:nvSpPr>
        <p:spPr>
          <a:xfrm>
            <a:off x="5838825" y="2438400"/>
            <a:ext cx="14001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input data replicated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 memory</a:t>
            </a:r>
          </a:p>
        </p:txBody>
      </p:sp>
      <p:grpSp>
        <p:nvGrpSpPr>
          <p:cNvPr id="159" name="Group 116"/>
          <p:cNvGrpSpPr>
            <a:grpSpLocks/>
          </p:cNvGrpSpPr>
          <p:nvPr/>
        </p:nvGrpSpPr>
        <p:grpSpPr bwMode="auto">
          <a:xfrm>
            <a:off x="3888581" y="2949575"/>
            <a:ext cx="1743075" cy="675482"/>
            <a:chOff x="7762239" y="5609988"/>
            <a:chExt cx="2889827" cy="840669"/>
          </a:xfrm>
        </p:grpSpPr>
        <p:pic>
          <p:nvPicPr>
            <p:cNvPr id="160" name="Picture 117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11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119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12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Picture 1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53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12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59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33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Picture 12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02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TextBox 131"/>
          <p:cNvSpPr txBox="1">
            <a:spLocks noChangeArrowheads="1"/>
          </p:cNvSpPr>
          <p:nvPr/>
        </p:nvSpPr>
        <p:spPr bwMode="auto">
          <a:xfrm>
            <a:off x="4410075" y="3813175"/>
            <a:ext cx="13608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0" rIns="38405" bIns="0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700" b="0">
                <a:latin typeface="Gill Sans"/>
                <a:cs typeface="Gill Sans"/>
              </a:rPr>
              <a:t>flatMap</a:t>
            </a:r>
          </a:p>
        </p:txBody>
      </p:sp>
      <p:cxnSp>
        <p:nvCxnSpPr>
          <p:cNvPr id="169" name="Straight Arrow Connector 168"/>
          <p:cNvCxnSpPr/>
          <p:nvPr/>
        </p:nvCxnSpPr>
        <p:spPr bwMode="auto">
          <a:xfrm flipH="1">
            <a:off x="4724400" y="2841625"/>
            <a:ext cx="596" cy="1997075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70" name="Group 14"/>
          <p:cNvGrpSpPr>
            <a:grpSpLocks/>
          </p:cNvGrpSpPr>
          <p:nvPr/>
        </p:nvGrpSpPr>
        <p:grpSpPr bwMode="auto">
          <a:xfrm>
            <a:off x="3981450" y="2324100"/>
            <a:ext cx="1485900" cy="419100"/>
            <a:chOff x="14325600" y="2971800"/>
            <a:chExt cx="3657600" cy="990600"/>
          </a:xfrm>
        </p:grpSpPr>
        <p:sp>
          <p:nvSpPr>
            <p:cNvPr id="171" name="Rectangle 170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79" name="Group 178"/>
          <p:cNvGrpSpPr>
            <a:grpSpLocks/>
          </p:cNvGrpSpPr>
          <p:nvPr/>
        </p:nvGrpSpPr>
        <p:grpSpPr bwMode="auto">
          <a:xfrm>
            <a:off x="4552950" y="5943600"/>
            <a:ext cx="571500" cy="419100"/>
            <a:chOff x="15697200" y="10210800"/>
            <a:chExt cx="1524000" cy="990600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156972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167640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82" name="Group 181"/>
          <p:cNvGrpSpPr>
            <a:grpSpLocks/>
          </p:cNvGrpSpPr>
          <p:nvPr/>
        </p:nvGrpSpPr>
        <p:grpSpPr bwMode="auto">
          <a:xfrm>
            <a:off x="4124325" y="2552700"/>
            <a:ext cx="1485900" cy="419100"/>
            <a:chOff x="14325600" y="2971800"/>
            <a:chExt cx="3657600" cy="990600"/>
          </a:xfrm>
        </p:grpSpPr>
        <p:sp>
          <p:nvSpPr>
            <p:cNvPr id="183" name="Rectangle 182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191" name="Rectangle 190"/>
          <p:cNvSpPr/>
          <p:nvPr/>
        </p:nvSpPr>
        <p:spPr bwMode="auto">
          <a:xfrm>
            <a:off x="398145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416718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3" name="Rectangle 192"/>
          <p:cNvSpPr/>
          <p:nvPr/>
        </p:nvSpPr>
        <p:spPr bwMode="auto">
          <a:xfrm>
            <a:off x="435292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453866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5" name="Rectangle 194"/>
          <p:cNvSpPr/>
          <p:nvPr/>
        </p:nvSpPr>
        <p:spPr bwMode="auto">
          <a:xfrm>
            <a:off x="472440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6" name="Rectangle 195"/>
          <p:cNvSpPr/>
          <p:nvPr/>
        </p:nvSpPr>
        <p:spPr bwMode="auto">
          <a:xfrm>
            <a:off x="491013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7" name="Rectangle 196"/>
          <p:cNvSpPr/>
          <p:nvPr/>
        </p:nvSpPr>
        <p:spPr bwMode="auto">
          <a:xfrm>
            <a:off x="509587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528161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199" name="Group 198"/>
          <p:cNvGrpSpPr>
            <a:grpSpLocks/>
          </p:cNvGrpSpPr>
          <p:nvPr/>
        </p:nvGrpSpPr>
        <p:grpSpPr bwMode="auto">
          <a:xfrm>
            <a:off x="4562772" y="2895600"/>
            <a:ext cx="954585" cy="2371725"/>
            <a:chOff x="15723811" y="4190977"/>
            <a:chExt cx="2545115" cy="4744156"/>
          </a:xfrm>
        </p:grpSpPr>
        <p:cxnSp>
          <p:nvCxnSpPr>
            <p:cNvPr id="200" name="Straight Arrow Connector 199"/>
            <p:cNvCxnSpPr>
              <a:stCxn id="189" idx="2"/>
              <a:endCxn id="165" idx="0"/>
            </p:cNvCxnSpPr>
            <p:nvPr/>
          </p:nvCxnSpPr>
          <p:spPr bwMode="auto">
            <a:xfrm flipH="1">
              <a:off x="15723811" y="4190977"/>
              <a:ext cx="2049897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1" name="Straight Arrow Connector 200"/>
            <p:cNvCxnSpPr>
              <a:stCxn id="190" idx="2"/>
              <a:endCxn id="166" idx="0"/>
            </p:cNvCxnSpPr>
            <p:nvPr/>
          </p:nvCxnSpPr>
          <p:spPr bwMode="auto">
            <a:xfrm flipH="1">
              <a:off x="16782490" y="4190977"/>
              <a:ext cx="1486436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02" name="Rounded Rectangular Callout 201"/>
          <p:cNvSpPr/>
          <p:nvPr/>
        </p:nvSpPr>
        <p:spPr>
          <a:xfrm>
            <a:off x="5724525" y="5067300"/>
            <a:ext cx="15144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lost partitions recomputed on other workers</a:t>
            </a:r>
          </a:p>
        </p:txBody>
      </p:sp>
      <p:sp>
        <p:nvSpPr>
          <p:cNvPr id="203" name="Rectangle 155"/>
          <p:cNvSpPr>
            <a:spLocks noChangeArrowheads="1"/>
          </p:cNvSpPr>
          <p:nvPr/>
        </p:nvSpPr>
        <p:spPr bwMode="auto">
          <a:xfrm>
            <a:off x="2924175" y="22860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</a:t>
            </a:r>
          </a:p>
          <a:p>
            <a:pPr algn="ctr"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4" name="Rectangle 155"/>
          <p:cNvSpPr>
            <a:spLocks noChangeArrowheads="1"/>
          </p:cNvSpPr>
          <p:nvPr/>
        </p:nvSpPr>
        <p:spPr bwMode="auto">
          <a:xfrm>
            <a:off x="2952750" y="46863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</a:t>
            </a:r>
          </a:p>
          <a:p>
            <a:pPr algn="ctr"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</a:p>
        </p:txBody>
      </p:sp>
    </p:spTree>
    <p:extLst>
      <p:ext uri="{BB962C8B-B14F-4D97-AF65-F5344CB8AC3E}">
        <p14:creationId xmlns:p14="http://schemas.microsoft.com/office/powerpoint/2010/main" val="3423463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97" grpId="0" animBg="1"/>
      <p:bldP spid="198" grpId="0" animBg="1"/>
      <p:bldP spid="20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Concepts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sequence of RDDs representing a stream of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Twitter, HDFS, Kafka, Flume,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ZeroMQ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Akka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Actor, TCP sockets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Transformations – modify data from on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to another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Standard RDD operations – map,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reduce, join, …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Stateful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operations – window,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countByValueAndWindow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Output Operations – send data to external entity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87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saveAsHadoopFiles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saves to HDFS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foreach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do anything with each batch of results</a:t>
            </a:r>
          </a:p>
        </p:txBody>
      </p:sp>
    </p:spTree>
    <p:extLst>
      <p:ext uri="{BB962C8B-B14F-4D97-AF65-F5344CB8AC3E}">
        <p14:creationId xmlns:p14="http://schemas.microsoft.com/office/powerpoint/2010/main" val="272161812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0" name="Content Placeholder 3"/>
          <p:cNvSpPr txBox="1">
            <a:spLocks/>
          </p:cNvSpPr>
          <p:nvPr/>
        </p:nvSpPr>
        <p:spPr bwMode="auto">
          <a:xfrm>
            <a:off x="352425" y="1485900"/>
            <a:ext cx="8396288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201" name="Group 7"/>
          <p:cNvGrpSpPr>
            <a:grpSpLocks/>
          </p:cNvGrpSpPr>
          <p:nvPr/>
        </p:nvGrpSpPr>
        <p:grpSpPr bwMode="auto">
          <a:xfrm>
            <a:off x="2650927" y="3247232"/>
            <a:ext cx="834628" cy="296069"/>
            <a:chOff x="7918600" y="4832650"/>
            <a:chExt cx="2458447" cy="653855"/>
          </a:xfrm>
        </p:grpSpPr>
        <p:sp>
          <p:nvSpPr>
            <p:cNvPr id="202" name="Alternate Process 20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3" name="Straight Connector 202"/>
            <p:cNvCxnSpPr>
              <a:stCxn id="202" idx="0"/>
              <a:endCxn id="202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4" name="Straight Connector 203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5" name="Straight Connector 204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06" name="Group 111"/>
          <p:cNvGrpSpPr>
            <a:grpSpLocks/>
          </p:cNvGrpSpPr>
          <p:nvPr/>
        </p:nvGrpSpPr>
        <p:grpSpPr bwMode="auto">
          <a:xfrm>
            <a:off x="4286846" y="3247232"/>
            <a:ext cx="834628" cy="296069"/>
            <a:chOff x="7918600" y="4832650"/>
            <a:chExt cx="2458447" cy="653855"/>
          </a:xfrm>
        </p:grpSpPr>
        <p:sp>
          <p:nvSpPr>
            <p:cNvPr id="207" name="Alternate Process 206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8" name="Straight Connector 207"/>
            <p:cNvCxnSpPr>
              <a:stCxn id="207" idx="0"/>
              <a:endCxn id="207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9" name="Straight Connector 208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0" name="Straight Connector 209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1" name="Group 133"/>
          <p:cNvGrpSpPr>
            <a:grpSpLocks/>
          </p:cNvGrpSpPr>
          <p:nvPr/>
        </p:nvGrpSpPr>
        <p:grpSpPr bwMode="auto">
          <a:xfrm>
            <a:off x="5996583" y="3247232"/>
            <a:ext cx="834033" cy="296069"/>
            <a:chOff x="7918600" y="4832650"/>
            <a:chExt cx="2458447" cy="653855"/>
          </a:xfrm>
        </p:grpSpPr>
        <p:sp>
          <p:nvSpPr>
            <p:cNvPr id="212" name="Alternate Process 21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13" name="Straight Connector 212"/>
            <p:cNvCxnSpPr>
              <a:stCxn id="212" idx="0"/>
              <a:endCxn id="212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4" name="Straight Connector 213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5" name="Straight Connector 214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6" name="Group 215"/>
          <p:cNvGrpSpPr>
            <a:grpSpLocks/>
          </p:cNvGrpSpPr>
          <p:nvPr/>
        </p:nvGrpSpPr>
        <p:grpSpPr bwMode="auto">
          <a:xfrm>
            <a:off x="2657475" y="3538538"/>
            <a:ext cx="1429941" cy="2091532"/>
            <a:chOff x="6934200" y="7077075"/>
            <a:chExt cx="3813174" cy="4183062"/>
          </a:xfrm>
        </p:grpSpPr>
        <p:grpSp>
          <p:nvGrpSpPr>
            <p:cNvPr id="217" name="Group 23"/>
            <p:cNvGrpSpPr>
              <a:grpSpLocks/>
            </p:cNvGrpSpPr>
            <p:nvPr/>
          </p:nvGrpSpPr>
          <p:grpSpPr bwMode="auto">
            <a:xfrm>
              <a:off x="6945313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34" name="Alternate Process 233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5" name="Straight Connector 234"/>
              <p:cNvCxnSpPr>
                <a:stCxn id="234" idx="0"/>
                <a:endCxn id="234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18" name="TextBox 217"/>
            <p:cNvSpPr txBox="1"/>
            <p:nvPr/>
          </p:nvSpPr>
          <p:spPr>
            <a:xfrm>
              <a:off x="8016874" y="7127875"/>
              <a:ext cx="1990724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19" name="Straight Arrow Connector 218"/>
            <p:cNvCxnSpPr>
              <a:stCxn id="202" idx="2"/>
              <a:endCxn id="234" idx="0"/>
            </p:cNvCxnSpPr>
            <p:nvPr/>
          </p:nvCxnSpPr>
          <p:spPr bwMode="auto">
            <a:xfrm>
              <a:off x="8029575" y="7077075"/>
              <a:ext cx="28575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0" name="TextBox 219"/>
            <p:cNvSpPr txBox="1"/>
            <p:nvPr/>
          </p:nvSpPr>
          <p:spPr>
            <a:xfrm>
              <a:off x="7788274" y="8531224"/>
              <a:ext cx="163195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21" name="Straight Arrow Connector 220"/>
            <p:cNvCxnSpPr>
              <a:stCxn id="234" idx="2"/>
              <a:endCxn id="230" idx="0"/>
            </p:cNvCxnSpPr>
            <p:nvPr/>
          </p:nvCxnSpPr>
          <p:spPr bwMode="auto">
            <a:xfrm flipH="1">
              <a:off x="8047038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22" name="Group 23"/>
            <p:cNvGrpSpPr>
              <a:grpSpLocks/>
            </p:cNvGrpSpPr>
            <p:nvPr/>
          </p:nvGrpSpPr>
          <p:grpSpPr bwMode="auto">
            <a:xfrm>
              <a:off x="6934200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30" name="Alternate Process 22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1" name="Straight Connector 230"/>
              <p:cNvCxnSpPr>
                <a:stCxn id="230" idx="0"/>
                <a:endCxn id="230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23" name="Group 23"/>
            <p:cNvGrpSpPr>
              <a:grpSpLocks/>
            </p:cNvGrpSpPr>
            <p:nvPr/>
          </p:nvGrpSpPr>
          <p:grpSpPr bwMode="auto">
            <a:xfrm>
              <a:off x="6934200" y="10668000"/>
              <a:ext cx="2224087" cy="592137"/>
              <a:chOff x="7918600" y="4832650"/>
              <a:chExt cx="2458447" cy="653855"/>
            </a:xfrm>
          </p:grpSpPr>
          <p:sp>
            <p:nvSpPr>
              <p:cNvPr id="226" name="Alternate Process 225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7" name="Straight Connector 226"/>
              <p:cNvCxnSpPr>
                <a:stCxn id="226" idx="0"/>
                <a:endCxn id="226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24" name="Straight Arrow Connector 223"/>
            <p:cNvCxnSpPr>
              <a:stCxn id="230" idx="2"/>
              <a:endCxn id="226" idx="0"/>
            </p:cNvCxnSpPr>
            <p:nvPr/>
          </p:nvCxnSpPr>
          <p:spPr bwMode="auto">
            <a:xfrm>
              <a:off x="804703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5" name="TextBox 224"/>
            <p:cNvSpPr txBox="1"/>
            <p:nvPr/>
          </p:nvSpPr>
          <p:spPr>
            <a:xfrm>
              <a:off x="8032749" y="9982200"/>
              <a:ext cx="2714625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38" name="Group 237"/>
          <p:cNvGrpSpPr>
            <a:grpSpLocks/>
          </p:cNvGrpSpPr>
          <p:nvPr/>
        </p:nvGrpSpPr>
        <p:grpSpPr bwMode="auto">
          <a:xfrm>
            <a:off x="4290417" y="3538538"/>
            <a:ext cx="1428750" cy="2091532"/>
            <a:chOff x="11288712" y="7077075"/>
            <a:chExt cx="3810534" cy="4183062"/>
          </a:xfrm>
        </p:grpSpPr>
        <p:grpSp>
          <p:nvGrpSpPr>
            <p:cNvPr id="239" name="Group 126"/>
            <p:cNvGrpSpPr>
              <a:grpSpLocks/>
            </p:cNvGrpSpPr>
            <p:nvPr/>
          </p:nvGrpSpPr>
          <p:grpSpPr bwMode="auto">
            <a:xfrm>
              <a:off x="11299825" y="7866063"/>
              <a:ext cx="2224088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56" name="Alternate Process 255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7" name="Straight Connector 256"/>
              <p:cNvCxnSpPr>
                <a:stCxn id="256" idx="0"/>
                <a:endCxn id="256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40" name="TextBox 239"/>
            <p:cNvSpPr txBox="1"/>
            <p:nvPr/>
          </p:nvSpPr>
          <p:spPr>
            <a:xfrm>
              <a:off x="12371538" y="7127875"/>
              <a:ext cx="1903680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41" name="Straight Arrow Connector 240"/>
            <p:cNvCxnSpPr>
              <a:stCxn id="207" idx="2"/>
              <a:endCxn id="256" idx="0"/>
            </p:cNvCxnSpPr>
            <p:nvPr/>
          </p:nvCxnSpPr>
          <p:spPr bwMode="auto">
            <a:xfrm>
              <a:off x="12392179" y="7077075"/>
              <a:ext cx="19053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2" name="TextBox 241"/>
            <p:cNvSpPr txBox="1"/>
            <p:nvPr/>
          </p:nvSpPr>
          <p:spPr>
            <a:xfrm>
              <a:off x="12142906" y="8531224"/>
              <a:ext cx="163059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43" name="Straight Arrow Connector 242"/>
            <p:cNvCxnSpPr>
              <a:stCxn id="256" idx="2"/>
              <a:endCxn id="252" idx="0"/>
            </p:cNvCxnSpPr>
            <p:nvPr/>
          </p:nvCxnSpPr>
          <p:spPr bwMode="auto">
            <a:xfrm flipH="1">
              <a:off x="12400118" y="8448675"/>
              <a:ext cx="11114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44" name="Group 126"/>
            <p:cNvGrpSpPr>
              <a:grpSpLocks/>
            </p:cNvGrpSpPr>
            <p:nvPr/>
          </p:nvGrpSpPr>
          <p:grpSpPr bwMode="auto">
            <a:xfrm>
              <a:off x="11288712" y="9220200"/>
              <a:ext cx="2224088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52" name="Alternate Process 25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3" name="Straight Connector 252"/>
              <p:cNvCxnSpPr>
                <a:stCxn id="252" idx="0"/>
                <a:endCxn id="25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45" name="Group 126"/>
            <p:cNvGrpSpPr>
              <a:grpSpLocks/>
            </p:cNvGrpSpPr>
            <p:nvPr/>
          </p:nvGrpSpPr>
          <p:grpSpPr bwMode="auto">
            <a:xfrm>
              <a:off x="11288712" y="10668000"/>
              <a:ext cx="2224088" cy="592137"/>
              <a:chOff x="7918600" y="4832650"/>
              <a:chExt cx="2458447" cy="653855"/>
            </a:xfrm>
          </p:grpSpPr>
          <p:sp>
            <p:nvSpPr>
              <p:cNvPr id="248" name="Alternate Process 247"/>
              <p:cNvSpPr/>
              <p:nvPr/>
            </p:nvSpPr>
            <p:spPr>
              <a:xfrm>
                <a:off x="7918600" y="4846673"/>
                <a:ext cx="2458791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49" name="Straight Connector 248"/>
              <p:cNvCxnSpPr>
                <a:stCxn id="248" idx="0"/>
                <a:endCxn id="248" idx="2"/>
              </p:cNvCxnSpPr>
              <p:nvPr/>
            </p:nvCxnSpPr>
            <p:spPr>
              <a:xfrm>
                <a:off x="9148873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785948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548654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46" name="Straight Arrow Connector 245"/>
            <p:cNvCxnSpPr>
              <a:stCxn id="252" idx="2"/>
              <a:endCxn id="248" idx="0"/>
            </p:cNvCxnSpPr>
            <p:nvPr/>
          </p:nvCxnSpPr>
          <p:spPr bwMode="auto">
            <a:xfrm>
              <a:off x="1240011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7" name="TextBox 246"/>
            <p:cNvSpPr txBox="1"/>
            <p:nvPr/>
          </p:nvSpPr>
          <p:spPr>
            <a:xfrm>
              <a:off x="12387415" y="9982200"/>
              <a:ext cx="271183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60" name="Group 259"/>
          <p:cNvGrpSpPr>
            <a:grpSpLocks/>
          </p:cNvGrpSpPr>
          <p:nvPr/>
        </p:nvGrpSpPr>
        <p:grpSpPr bwMode="auto">
          <a:xfrm>
            <a:off x="5980404" y="3538538"/>
            <a:ext cx="1449095" cy="2091532"/>
            <a:chOff x="15795347" y="7077075"/>
            <a:chExt cx="3864253" cy="4183062"/>
          </a:xfrm>
        </p:grpSpPr>
        <p:sp>
          <p:nvSpPr>
            <p:cNvPr id="261" name="TextBox 260"/>
            <p:cNvSpPr txBox="1"/>
            <p:nvPr/>
          </p:nvSpPr>
          <p:spPr>
            <a:xfrm rot="16200000">
              <a:off x="15635287" y="8532535"/>
              <a:ext cx="771526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262" name="Group 148"/>
            <p:cNvGrpSpPr>
              <a:grpSpLocks/>
            </p:cNvGrpSpPr>
            <p:nvPr/>
          </p:nvGrpSpPr>
          <p:grpSpPr bwMode="auto">
            <a:xfrm>
              <a:off x="15857539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79" name="Alternate Process 278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80" name="Straight Connector 279"/>
              <p:cNvCxnSpPr>
                <a:stCxn id="279" idx="0"/>
                <a:endCxn id="279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63" name="TextBox 262"/>
            <p:cNvSpPr txBox="1"/>
            <p:nvPr/>
          </p:nvSpPr>
          <p:spPr>
            <a:xfrm>
              <a:off x="16929102" y="7127875"/>
              <a:ext cx="2019301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64" name="Straight Arrow Connector 263"/>
            <p:cNvCxnSpPr>
              <a:stCxn id="212" idx="2"/>
              <a:endCxn id="279" idx="0"/>
            </p:cNvCxnSpPr>
            <p:nvPr/>
          </p:nvCxnSpPr>
          <p:spPr bwMode="auto">
            <a:xfrm>
              <a:off x="16949739" y="7077075"/>
              <a:ext cx="20637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5" name="TextBox 264"/>
            <p:cNvSpPr txBox="1"/>
            <p:nvPr/>
          </p:nvSpPr>
          <p:spPr>
            <a:xfrm>
              <a:off x="16700502" y="8531224"/>
              <a:ext cx="1631949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66" name="Straight Arrow Connector 265"/>
            <p:cNvCxnSpPr>
              <a:stCxn id="279" idx="2"/>
              <a:endCxn id="275" idx="0"/>
            </p:cNvCxnSpPr>
            <p:nvPr/>
          </p:nvCxnSpPr>
          <p:spPr bwMode="auto">
            <a:xfrm flipH="1">
              <a:off x="16959264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67" name="Group 148"/>
            <p:cNvGrpSpPr>
              <a:grpSpLocks/>
            </p:cNvGrpSpPr>
            <p:nvPr/>
          </p:nvGrpSpPr>
          <p:grpSpPr bwMode="auto">
            <a:xfrm>
              <a:off x="15846426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75" name="Alternate Process 274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6" name="Straight Connector 275"/>
              <p:cNvCxnSpPr>
                <a:stCxn id="275" idx="0"/>
                <a:endCxn id="275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68" name="Group 148"/>
            <p:cNvGrpSpPr>
              <a:grpSpLocks/>
            </p:cNvGrpSpPr>
            <p:nvPr/>
          </p:nvGrpSpPr>
          <p:grpSpPr bwMode="auto">
            <a:xfrm>
              <a:off x="15846426" y="10668000"/>
              <a:ext cx="2224087" cy="592137"/>
              <a:chOff x="7918600" y="4832650"/>
              <a:chExt cx="2458447" cy="653855"/>
            </a:xfrm>
          </p:grpSpPr>
          <p:sp>
            <p:nvSpPr>
              <p:cNvPr id="271" name="Alternate Process 270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2" name="Straight Connector 271"/>
              <p:cNvCxnSpPr>
                <a:stCxn id="271" idx="0"/>
                <a:endCxn id="271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69" name="Straight Arrow Connector 268"/>
            <p:cNvCxnSpPr>
              <a:stCxn id="275" idx="2"/>
              <a:endCxn id="271" idx="0"/>
            </p:cNvCxnSpPr>
            <p:nvPr/>
          </p:nvCxnSpPr>
          <p:spPr bwMode="auto">
            <a:xfrm>
              <a:off x="16959264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70" name="TextBox 269"/>
            <p:cNvSpPr txBox="1"/>
            <p:nvPr/>
          </p:nvSpPr>
          <p:spPr>
            <a:xfrm>
              <a:off x="16944976" y="9982200"/>
              <a:ext cx="2714624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83" name="Rectangle 282"/>
          <p:cNvSpPr/>
          <p:nvPr/>
        </p:nvSpPr>
        <p:spPr bwMode="auto">
          <a:xfrm>
            <a:off x="4200525" y="2933700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284" name="Rectangle 283"/>
          <p:cNvSpPr/>
          <p:nvPr/>
        </p:nvSpPr>
        <p:spPr bwMode="auto">
          <a:xfrm>
            <a:off x="2571750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285" name="Rectangle 284"/>
          <p:cNvSpPr/>
          <p:nvPr/>
        </p:nvSpPr>
        <p:spPr bwMode="auto">
          <a:xfrm>
            <a:off x="5915025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286" name="Rectangle 285"/>
          <p:cNvSpPr/>
          <p:nvPr/>
        </p:nvSpPr>
        <p:spPr bwMode="auto">
          <a:xfrm>
            <a:off x="685800" y="39243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hashTags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287" name="Rectangle 286"/>
          <p:cNvSpPr/>
          <p:nvPr/>
        </p:nvSpPr>
        <p:spPr bwMode="auto">
          <a:xfrm>
            <a:off x="685800" y="32004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tweets</a:t>
            </a:r>
          </a:p>
        </p:txBody>
      </p:sp>
      <p:sp>
        <p:nvSpPr>
          <p:cNvPr id="288" name="Rectangle 287"/>
          <p:cNvSpPr/>
          <p:nvPr/>
        </p:nvSpPr>
        <p:spPr bwMode="auto">
          <a:xfrm>
            <a:off x="685800" y="5067300"/>
            <a:ext cx="2143125" cy="6096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tagCounts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[(#cat, 10), (#dog, 25), ... ]</a:t>
            </a:r>
          </a:p>
        </p:txBody>
      </p:sp>
    </p:spTree>
    <p:extLst>
      <p:ext uri="{BB962C8B-B14F-4D97-AF65-F5344CB8AC3E}">
        <p14:creationId xmlns:p14="http://schemas.microsoft.com/office/powerpoint/2010/main" val="3696651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_apple_quer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9560"/>
            <a:ext cx="8915400" cy="53492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Case Study: Steve Jobs passes away</a:t>
            </a:r>
          </a:p>
        </p:txBody>
      </p:sp>
    </p:spTree>
    <p:extLst>
      <p:ext uri="{BB962C8B-B14F-4D97-AF65-F5344CB8AC3E}">
        <p14:creationId xmlns:p14="http://schemas.microsoft.com/office/powerpoint/2010/main" val="56555093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52424" y="1485900"/>
            <a:ext cx="8791575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905000" y="3048000"/>
            <a:ext cx="1857375" cy="800100"/>
          </a:xfrm>
          <a:prstGeom prst="wedgeRoundRectCallout">
            <a:avLst>
              <a:gd name="adj1" fmla="val 4224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window operation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076700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window length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762625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interval</a:t>
            </a:r>
          </a:p>
        </p:txBody>
      </p:sp>
    </p:spTree>
    <p:extLst>
      <p:ext uri="{BB962C8B-B14F-4D97-AF65-F5344CB8AC3E}">
        <p14:creationId xmlns:p14="http://schemas.microsoft.com/office/powerpoint/2010/main" val="4124363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771525" y="4724400"/>
            <a:ext cx="5073849" cy="412750"/>
            <a:chOff x="573422" y="6302594"/>
            <a:chExt cx="5073981" cy="413044"/>
          </a:xfrm>
        </p:grpSpPr>
        <p:sp>
          <p:nvSpPr>
            <p:cNvPr id="67" name="Alternate Process 66"/>
            <p:cNvSpPr/>
            <p:nvPr/>
          </p:nvSpPr>
          <p:spPr>
            <a:xfrm>
              <a:off x="5265202" y="6362962"/>
              <a:ext cx="382201" cy="352676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68" name="TextBox 111"/>
            <p:cNvSpPr txBox="1">
              <a:spLocks noChangeArrowheads="1"/>
            </p:cNvSpPr>
            <p:nvPr/>
          </p:nvSpPr>
          <p:spPr bwMode="auto">
            <a:xfrm>
              <a:off x="573422" y="6302594"/>
              <a:ext cx="1136203" cy="369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tagCounts</a:t>
              </a:r>
            </a:p>
          </p:txBody>
        </p:sp>
      </p:grpSp>
      <p:sp>
        <p:nvSpPr>
          <p:cNvPr id="6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800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3400425" y="3390900"/>
            <a:ext cx="3380184" cy="1333500"/>
            <a:chOff x="3374629" y="3917867"/>
            <a:chExt cx="3380382" cy="623026"/>
          </a:xfrm>
        </p:grpSpPr>
        <p:cxnSp>
          <p:nvCxnSpPr>
            <p:cNvPr id="71" name="Straight Arrow Connector 70"/>
            <p:cNvCxnSpPr>
              <a:stCxn id="86" idx="2"/>
            </p:cNvCxnSpPr>
            <p:nvPr/>
          </p:nvCxnSpPr>
          <p:spPr>
            <a:xfrm>
              <a:off x="4501622" y="3917867"/>
              <a:ext cx="2253389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2" name="Straight Arrow Connector 71"/>
            <p:cNvCxnSpPr>
              <a:stCxn id="88" idx="2"/>
            </p:cNvCxnSpPr>
            <p:nvPr/>
          </p:nvCxnSpPr>
          <p:spPr>
            <a:xfrm>
              <a:off x="5628019" y="3917867"/>
              <a:ext cx="112699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3" name="Straight Arrow Connector 72"/>
            <p:cNvCxnSpPr>
              <a:stCxn id="90" idx="2"/>
            </p:cNvCxnSpPr>
            <p:nvPr/>
          </p:nvCxnSpPr>
          <p:spPr>
            <a:xfrm>
              <a:off x="6755011" y="3918609"/>
              <a:ext cx="0" cy="62228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84" idx="2"/>
            </p:cNvCxnSpPr>
            <p:nvPr/>
          </p:nvCxnSpPr>
          <p:spPr>
            <a:xfrm>
              <a:off x="3374629" y="3917867"/>
              <a:ext cx="338038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2247900" y="3398044"/>
            <a:ext cx="3409950" cy="1326356"/>
            <a:chOff x="2075999" y="4791864"/>
            <a:chExt cx="3410016" cy="761306"/>
          </a:xfrm>
        </p:grpSpPr>
        <p:cxnSp>
          <p:nvCxnSpPr>
            <p:cNvPr id="76" name="Straight Arrow Connector 75"/>
            <p:cNvCxnSpPr>
              <a:stCxn id="84" idx="2"/>
            </p:cNvCxnSpPr>
            <p:nvPr/>
          </p:nvCxnSpPr>
          <p:spPr>
            <a:xfrm>
              <a:off x="3202948" y="4791864"/>
              <a:ext cx="2254492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7" name="Straight Arrow Connector 76"/>
            <p:cNvCxnSpPr>
              <a:stCxn id="86" idx="2"/>
            </p:cNvCxnSpPr>
            <p:nvPr/>
          </p:nvCxnSpPr>
          <p:spPr>
            <a:xfrm>
              <a:off x="4329301" y="4791864"/>
              <a:ext cx="1156714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8" name="Straight Arrow Connector 77"/>
            <p:cNvCxnSpPr>
              <a:stCxn id="88" idx="2"/>
            </p:cNvCxnSpPr>
            <p:nvPr/>
          </p:nvCxnSpPr>
          <p:spPr>
            <a:xfrm>
              <a:off x="5456249" y="4791864"/>
              <a:ext cx="1191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9" name="Straight Arrow Connector 78"/>
            <p:cNvCxnSpPr>
              <a:stCxn id="82" idx="2"/>
            </p:cNvCxnSpPr>
            <p:nvPr/>
          </p:nvCxnSpPr>
          <p:spPr>
            <a:xfrm>
              <a:off x="2075999" y="4791864"/>
              <a:ext cx="3393347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742950" y="2476498"/>
            <a:ext cx="6271022" cy="921544"/>
            <a:chOff x="571115" y="3880890"/>
            <a:chExt cx="6270864" cy="921884"/>
          </a:xfrm>
        </p:grpSpPr>
        <p:sp>
          <p:nvSpPr>
            <p:cNvPr id="81" name="TextBox 23"/>
            <p:cNvSpPr txBox="1">
              <a:spLocks noChangeArrowheads="1"/>
            </p:cNvSpPr>
            <p:nvPr/>
          </p:nvSpPr>
          <p:spPr bwMode="auto">
            <a:xfrm>
              <a:off x="571115" y="4422023"/>
              <a:ext cx="999204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82" name="Alternate Process 81"/>
            <p:cNvSpPr/>
            <p:nvPr/>
          </p:nvSpPr>
          <p:spPr>
            <a:xfrm>
              <a:off x="1884937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3" name="TextBox 7"/>
            <p:cNvSpPr txBox="1">
              <a:spLocks noChangeArrowheads="1"/>
            </p:cNvSpPr>
            <p:nvPr/>
          </p:nvSpPr>
          <p:spPr bwMode="auto">
            <a:xfrm>
              <a:off x="1817197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84" name="Alternate Process 83"/>
            <p:cNvSpPr/>
            <p:nvPr/>
          </p:nvSpPr>
          <p:spPr>
            <a:xfrm>
              <a:off x="3011835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5" name="TextBox 10"/>
            <p:cNvSpPr txBox="1">
              <a:spLocks noChangeArrowheads="1"/>
            </p:cNvSpPr>
            <p:nvPr/>
          </p:nvSpPr>
          <p:spPr bwMode="auto">
            <a:xfrm>
              <a:off x="2943991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86" name="Alternate Process 85"/>
            <p:cNvSpPr/>
            <p:nvPr/>
          </p:nvSpPr>
          <p:spPr>
            <a:xfrm>
              <a:off x="4138733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7" name="TextBox 13"/>
            <p:cNvSpPr txBox="1">
              <a:spLocks noChangeArrowheads="1"/>
            </p:cNvSpPr>
            <p:nvPr/>
          </p:nvSpPr>
          <p:spPr bwMode="auto">
            <a:xfrm>
              <a:off x="4070785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88" name="Alternate Process 87"/>
            <p:cNvSpPr/>
            <p:nvPr/>
          </p:nvSpPr>
          <p:spPr>
            <a:xfrm>
              <a:off x="5265631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9" name="TextBox 16"/>
            <p:cNvSpPr txBox="1">
              <a:spLocks noChangeArrowheads="1"/>
            </p:cNvSpPr>
            <p:nvPr/>
          </p:nvSpPr>
          <p:spPr bwMode="auto">
            <a:xfrm>
              <a:off x="5197579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90" name="Alternate Process 89"/>
            <p:cNvSpPr/>
            <p:nvPr/>
          </p:nvSpPr>
          <p:spPr>
            <a:xfrm>
              <a:off x="6391934" y="4450219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91" name="TextBox 22"/>
            <p:cNvSpPr txBox="1">
              <a:spLocks noChangeArrowheads="1"/>
            </p:cNvSpPr>
            <p:nvPr/>
          </p:nvSpPr>
          <p:spPr bwMode="auto">
            <a:xfrm>
              <a:off x="6324373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1825824" y="2893219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3" name="Alternate Process 92"/>
          <p:cNvSpPr/>
          <p:nvPr/>
        </p:nvSpPr>
        <p:spPr>
          <a:xfrm>
            <a:off x="6572250" y="4791075"/>
            <a:ext cx="382191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28875" y="3577432"/>
            <a:ext cx="1477433" cy="315778"/>
          </a:xfrm>
          <a:prstGeom prst="rect">
            <a:avLst/>
          </a:prstGeom>
          <a:noFill/>
        </p:spPr>
        <p:txBody>
          <a:bodyPr wrap="none" lIns="38405" tIns="19202" rIns="38405" bIns="19202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solidFill>
                  <a:srgbClr val="B50B1B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sliding window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43275" y="42291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7086600" y="4533900"/>
            <a:ext cx="1514475" cy="1371600"/>
          </a:xfrm>
          <a:prstGeom prst="wedgeRoundRectCallout">
            <a:avLst>
              <a:gd name="adj1" fmla="val -113242"/>
              <a:gd name="adj2" fmla="val 532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count over all the data in the window</a:t>
            </a:r>
          </a:p>
        </p:txBody>
      </p:sp>
    </p:spTree>
    <p:extLst>
      <p:ext uri="{BB962C8B-B14F-4D97-AF65-F5344CB8AC3E}">
        <p14:creationId xmlns:p14="http://schemas.microsoft.com/office/powerpoint/2010/main" val="3426466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93" grpId="0" animBg="1"/>
      <p:bldP spid="94" grpId="0"/>
      <p:bldP spid="94" grpId="1"/>
      <p:bldP spid="95" grpId="0"/>
      <p:bldP spid="9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countByValue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8" name="Alternate Process 97"/>
          <p:cNvSpPr/>
          <p:nvPr/>
        </p:nvSpPr>
        <p:spPr bwMode="auto">
          <a:xfrm>
            <a:off x="6400800" y="5133182"/>
            <a:ext cx="381596" cy="353219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?</a:t>
            </a:r>
          </a:p>
        </p:txBody>
      </p:sp>
      <p:sp>
        <p:nvSpPr>
          <p:cNvPr id="9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571500" y="2324100"/>
            <a:ext cx="6271022" cy="1916113"/>
            <a:chOff x="571115" y="3578515"/>
            <a:chExt cx="6270864" cy="1916360"/>
          </a:xfrm>
        </p:grpSpPr>
        <p:sp>
          <p:nvSpPr>
            <p:cNvPr id="101" name="Alternate Process 100"/>
            <p:cNvSpPr/>
            <p:nvPr/>
          </p:nvSpPr>
          <p:spPr>
            <a:xfrm>
              <a:off x="5272775" y="5128909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2" name="Alternate Process 101"/>
            <p:cNvSpPr/>
            <p:nvPr/>
          </p:nvSpPr>
          <p:spPr>
            <a:xfrm>
              <a:off x="4145877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3" name="Alternate Process 102"/>
            <p:cNvSpPr/>
            <p:nvPr/>
          </p:nvSpPr>
          <p:spPr>
            <a:xfrm>
              <a:off x="3018978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4" name="Alternate Process 103"/>
            <p:cNvSpPr/>
            <p:nvPr/>
          </p:nvSpPr>
          <p:spPr>
            <a:xfrm>
              <a:off x="1892080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5" name="TextBox 35"/>
            <p:cNvSpPr txBox="1">
              <a:spLocks noChangeArrowheads="1"/>
            </p:cNvSpPr>
            <p:nvPr/>
          </p:nvSpPr>
          <p:spPr bwMode="auto">
            <a:xfrm>
              <a:off x="571115" y="4119648"/>
              <a:ext cx="999204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106" name="Alternate Process 105"/>
            <p:cNvSpPr/>
            <p:nvPr/>
          </p:nvSpPr>
          <p:spPr>
            <a:xfrm>
              <a:off x="1884937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7" name="TextBox 37"/>
            <p:cNvSpPr txBox="1">
              <a:spLocks noChangeArrowheads="1"/>
            </p:cNvSpPr>
            <p:nvPr/>
          </p:nvSpPr>
          <p:spPr bwMode="auto">
            <a:xfrm>
              <a:off x="1817197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108" name="Alternate Process 107"/>
            <p:cNvSpPr/>
            <p:nvPr/>
          </p:nvSpPr>
          <p:spPr>
            <a:xfrm>
              <a:off x="3011835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9" name="TextBox 39"/>
            <p:cNvSpPr txBox="1">
              <a:spLocks noChangeArrowheads="1"/>
            </p:cNvSpPr>
            <p:nvPr/>
          </p:nvSpPr>
          <p:spPr bwMode="auto">
            <a:xfrm>
              <a:off x="2943991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110" name="Alternate Process 109"/>
            <p:cNvSpPr/>
            <p:nvPr/>
          </p:nvSpPr>
          <p:spPr>
            <a:xfrm>
              <a:off x="4138733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1" name="TextBox 41"/>
            <p:cNvSpPr txBox="1">
              <a:spLocks noChangeArrowheads="1"/>
            </p:cNvSpPr>
            <p:nvPr/>
          </p:nvSpPr>
          <p:spPr bwMode="auto">
            <a:xfrm>
              <a:off x="4070785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112" name="Alternate Process 111"/>
            <p:cNvSpPr/>
            <p:nvPr/>
          </p:nvSpPr>
          <p:spPr>
            <a:xfrm>
              <a:off x="5265631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3" name="TextBox 43"/>
            <p:cNvSpPr txBox="1">
              <a:spLocks noChangeArrowheads="1"/>
            </p:cNvSpPr>
            <p:nvPr/>
          </p:nvSpPr>
          <p:spPr bwMode="auto">
            <a:xfrm>
              <a:off x="5197579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114" name="Alternate Process 113"/>
            <p:cNvSpPr/>
            <p:nvPr/>
          </p:nvSpPr>
          <p:spPr>
            <a:xfrm>
              <a:off x="6391934" y="4147708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5" name="TextBox 47"/>
            <p:cNvSpPr txBox="1">
              <a:spLocks noChangeArrowheads="1"/>
            </p:cNvSpPr>
            <p:nvPr/>
          </p:nvSpPr>
          <p:spPr bwMode="auto">
            <a:xfrm>
              <a:off x="6324373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  <p:sp>
          <p:nvSpPr>
            <p:cNvPr id="116" name="Alternate Process 115"/>
            <p:cNvSpPr/>
            <p:nvPr/>
          </p:nvSpPr>
          <p:spPr>
            <a:xfrm>
              <a:off x="6391934" y="5142404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17" name="Straight Arrow Connector 116"/>
            <p:cNvCxnSpPr>
              <a:stCxn id="114" idx="2"/>
              <a:endCxn id="116" idx="0"/>
            </p:cNvCxnSpPr>
            <p:nvPr/>
          </p:nvCxnSpPr>
          <p:spPr>
            <a:xfrm>
              <a:off x="6583025" y="4500972"/>
              <a:ext cx="0" cy="641433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8" name="Straight Arrow Connector 117"/>
            <p:cNvCxnSpPr>
              <a:stCxn id="112" idx="2"/>
              <a:endCxn id="101" idx="0"/>
            </p:cNvCxnSpPr>
            <p:nvPr/>
          </p:nvCxnSpPr>
          <p:spPr>
            <a:xfrm>
              <a:off x="5456126" y="4500178"/>
              <a:ext cx="7739" cy="628731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9" name="Straight Arrow Connector 118"/>
            <p:cNvCxnSpPr>
              <a:stCxn id="106" idx="2"/>
              <a:endCxn id="104" idx="0"/>
            </p:cNvCxnSpPr>
            <p:nvPr/>
          </p:nvCxnSpPr>
          <p:spPr>
            <a:xfrm>
              <a:off x="2076027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19"/>
            <p:cNvCxnSpPr>
              <a:stCxn id="108" idx="2"/>
              <a:endCxn id="103" idx="0"/>
            </p:cNvCxnSpPr>
            <p:nvPr/>
          </p:nvCxnSpPr>
          <p:spPr>
            <a:xfrm>
              <a:off x="3202925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20"/>
            <p:cNvCxnSpPr>
              <a:stCxn id="110" idx="2"/>
              <a:endCxn id="102" idx="0"/>
            </p:cNvCxnSpPr>
            <p:nvPr/>
          </p:nvCxnSpPr>
          <p:spPr>
            <a:xfrm>
              <a:off x="4329823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22" name="Group 121"/>
          <p:cNvGrpSpPr>
            <a:grpSpLocks/>
          </p:cNvGrpSpPr>
          <p:nvPr/>
        </p:nvGrpSpPr>
        <p:grpSpPr bwMode="auto">
          <a:xfrm>
            <a:off x="1897262" y="3884613"/>
            <a:ext cx="5156001" cy="1761111"/>
            <a:chOff x="1897002" y="5125009"/>
            <a:chExt cx="5155755" cy="1761038"/>
          </a:xfrm>
        </p:grpSpPr>
        <p:cxnSp>
          <p:nvCxnSpPr>
            <p:cNvPr id="123" name="Straight Arrow Connector 122"/>
            <p:cNvCxnSpPr>
              <a:endCxn id="138" idx="1"/>
            </p:cNvCxnSpPr>
            <p:nvPr/>
          </p:nvCxnSpPr>
          <p:spPr>
            <a:xfrm>
              <a:off x="5659792" y="6534651"/>
              <a:ext cx="736962" cy="1587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4" name="Straight Arrow Connector 123"/>
            <p:cNvCxnSpPr>
              <a:stCxn id="137" idx="2"/>
              <a:endCxn id="138" idx="0"/>
            </p:cNvCxnSpPr>
            <p:nvPr/>
          </p:nvCxnSpPr>
          <p:spPr>
            <a:xfrm>
              <a:off x="6587840" y="5494881"/>
              <a:ext cx="0" cy="879439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25" name="TextBox 61"/>
            <p:cNvSpPr txBox="1">
              <a:spLocks noChangeArrowheads="1"/>
            </p:cNvSpPr>
            <p:nvPr/>
          </p:nvSpPr>
          <p:spPr bwMode="auto">
            <a:xfrm>
              <a:off x="6476549" y="5592784"/>
              <a:ext cx="576208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6" name="TextBox 62"/>
            <p:cNvSpPr txBox="1">
              <a:spLocks noChangeArrowheads="1"/>
            </p:cNvSpPr>
            <p:nvPr/>
          </p:nvSpPr>
          <p:spPr bwMode="auto">
            <a:xfrm>
              <a:off x="5803812" y="6316684"/>
              <a:ext cx="269751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7" name="TextBox 63"/>
            <p:cNvSpPr txBox="1">
              <a:spLocks noChangeArrowheads="1"/>
            </p:cNvSpPr>
            <p:nvPr/>
          </p:nvSpPr>
          <p:spPr bwMode="auto">
            <a:xfrm>
              <a:off x="5732068" y="5722101"/>
              <a:ext cx="576208" cy="61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–</a:t>
              </a:r>
            </a:p>
          </p:txBody>
        </p:sp>
        <p:grpSp>
          <p:nvGrpSpPr>
            <p:cNvPr id="128" name="Group 117"/>
            <p:cNvGrpSpPr>
              <a:grpSpLocks/>
            </p:cNvGrpSpPr>
            <p:nvPr/>
          </p:nvGrpSpPr>
          <p:grpSpPr bwMode="auto">
            <a:xfrm>
              <a:off x="1897002" y="5125009"/>
              <a:ext cx="4881924" cy="1601721"/>
              <a:chOff x="2044567" y="5761209"/>
              <a:chExt cx="4881924" cy="1601721"/>
            </a:xfrm>
          </p:grpSpPr>
          <p:sp>
            <p:nvSpPr>
              <p:cNvPr id="130" name="Alternate Process 129"/>
              <p:cNvSpPr/>
              <p:nvPr/>
            </p:nvSpPr>
            <p:spPr>
              <a:xfrm>
                <a:off x="3171440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1" name="Alternate Process 130"/>
              <p:cNvSpPr/>
              <p:nvPr/>
            </p:nvSpPr>
            <p:spPr>
              <a:xfrm>
                <a:off x="5425185" y="5765178"/>
                <a:ext cx="381577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2" name="Alternate Process 131"/>
              <p:cNvSpPr/>
              <p:nvPr/>
            </p:nvSpPr>
            <p:spPr>
              <a:xfrm>
                <a:off x="4298312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3" name="Alternate Process 132"/>
              <p:cNvSpPr/>
              <p:nvPr/>
            </p:nvSpPr>
            <p:spPr>
              <a:xfrm>
                <a:off x="2044567" y="5761209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4" name="Alternate Process 133"/>
              <p:cNvSpPr/>
              <p:nvPr/>
            </p:nvSpPr>
            <p:spPr>
              <a:xfrm>
                <a:off x="4298312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5" name="Alternate Process 134"/>
              <p:cNvSpPr/>
              <p:nvPr/>
            </p:nvSpPr>
            <p:spPr>
              <a:xfrm>
                <a:off x="3171440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6" name="Alternate Process 135"/>
              <p:cNvSpPr/>
              <p:nvPr/>
            </p:nvSpPr>
            <p:spPr>
              <a:xfrm>
                <a:off x="2044567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7" name="Alternate Process 136"/>
              <p:cNvSpPr/>
              <p:nvPr/>
            </p:nvSpPr>
            <p:spPr>
              <a:xfrm>
                <a:off x="6544319" y="5778671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8" name="Alternate Process 137"/>
              <p:cNvSpPr/>
              <p:nvPr/>
            </p:nvSpPr>
            <p:spPr>
              <a:xfrm>
                <a:off x="6544319" y="7010520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cxnSp>
          <p:nvCxnSpPr>
            <p:cNvPr id="129" name="Straight Arrow Connector 128"/>
            <p:cNvCxnSpPr>
              <a:stCxn id="133" idx="3"/>
            </p:cNvCxnSpPr>
            <p:nvPr/>
          </p:nvCxnSpPr>
          <p:spPr>
            <a:xfrm>
              <a:off x="2279174" y="5301214"/>
              <a:ext cx="4140200" cy="108263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sp>
        <p:nvSpPr>
          <p:cNvPr id="139" name="TextBox 138"/>
          <p:cNvSpPr txBox="1">
            <a:spLocks noChangeArrowheads="1"/>
          </p:cNvSpPr>
          <p:nvPr/>
        </p:nvSpPr>
        <p:spPr bwMode="auto">
          <a:xfrm>
            <a:off x="2082403" y="33147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140" name="Rounded Rectangular Callout 139"/>
          <p:cNvSpPr/>
          <p:nvPr/>
        </p:nvSpPr>
        <p:spPr>
          <a:xfrm>
            <a:off x="7172325" y="3657600"/>
            <a:ext cx="1514475" cy="1371600"/>
          </a:xfrm>
          <a:prstGeom prst="wedgeRoundRectCallout">
            <a:avLst>
              <a:gd name="adj1" fmla="val -70614"/>
              <a:gd name="adj2" fmla="val 25902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add the counts from the new batch in the window</a:t>
            </a:r>
          </a:p>
        </p:txBody>
      </p:sp>
      <p:sp>
        <p:nvSpPr>
          <p:cNvPr id="141" name="Rounded Rectangular Callout 140"/>
          <p:cNvSpPr/>
          <p:nvPr/>
        </p:nvSpPr>
        <p:spPr>
          <a:xfrm>
            <a:off x="3571875" y="4457700"/>
            <a:ext cx="1285875" cy="1371600"/>
          </a:xfrm>
          <a:prstGeom prst="wedgeRoundRectCallout">
            <a:avLst>
              <a:gd name="adj1" fmla="val 69304"/>
              <a:gd name="adj2" fmla="val -1833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subtract the counts from batch before the window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1685925" y="3695700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3" name="Alternate Process 142"/>
          <p:cNvSpPr/>
          <p:nvPr/>
        </p:nvSpPr>
        <p:spPr bwMode="auto">
          <a:xfrm>
            <a:off x="5278040" y="5118100"/>
            <a:ext cx="381596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4" name="TextBox 128"/>
          <p:cNvSpPr txBox="1">
            <a:spLocks noChangeArrowheads="1"/>
          </p:cNvSpPr>
          <p:nvPr/>
        </p:nvSpPr>
        <p:spPr bwMode="auto">
          <a:xfrm>
            <a:off x="583407" y="5061744"/>
            <a:ext cx="102906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>
                <a:latin typeface="Gill Sans"/>
                <a:cs typeface="Gill Sans"/>
              </a:rPr>
              <a:t>tagCounts</a:t>
            </a:r>
          </a:p>
        </p:txBody>
      </p:sp>
    </p:spTree>
    <p:extLst>
      <p:ext uri="{BB962C8B-B14F-4D97-AF65-F5344CB8AC3E}">
        <p14:creationId xmlns:p14="http://schemas.microsoft.com/office/powerpoint/2010/main" val="2250657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39" grpId="0"/>
      <p:bldP spid="140" grpId="0" animBg="1"/>
      <p:bldP spid="141" grpId="0" animBg="1"/>
      <p:bldP spid="142" grpId="0" animBg="1"/>
      <p:bldP spid="142" grpId="1" animBg="1"/>
      <p:bldP spid="143" grpId="0" animBg="1"/>
      <p:bldP spid="14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reduce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Incremental counting generalizes to many reduce operations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a function to “inverse reduce” (“subtract” for counting)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990600" y="35814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 bwMode="auto">
          <a:xfrm>
            <a:off x="990600" y="48006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lang="en-US" sz="1700" b="0" kern="0" dirty="0" err="1">
                <a:solidFill>
                  <a:srgbClr val="1D86CD"/>
                </a:solidFill>
                <a:latin typeface="Consolas"/>
                <a:ea typeface="ヒラギノ角ゴ ProN W3"/>
                <a:cs typeface="Consolas"/>
              </a:rPr>
              <a:t>reduceByKey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AndWindow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(_ + _,</a:t>
            </a:r>
            <a:r>
              <a:rPr kumimoji="0" lang="en-US" sz="1700" b="0" i="0" u="none" strike="noStrike" kern="0" cap="none" spc="0" normalizeH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_ - _,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28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problem?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597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event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processing time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1426989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             Apache Beam</a:t>
            </a:r>
          </a:p>
        </p:txBody>
      </p:sp>
    </p:spTree>
    <p:extLst>
      <p:ext uri="{BB962C8B-B14F-4D97-AF65-F5344CB8AC3E}">
        <p14:creationId xmlns:p14="http://schemas.microsoft.com/office/powerpoint/2010/main" val="197800596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Apache Beam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2015: Google releases Cloud Dataflow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52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2016: Google donates API and SDK to Apache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to become Apache Beam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2013: Google publishes paper about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MillWheel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2238042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Programming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62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Core Concepts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4309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Pipeline: a data processing task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PCollection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a distributed dataset that a pipeline operates 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Transform: a data processing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Source: for reading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Sink: for writing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semantics: exactly once</a:t>
            </a:r>
          </a:p>
        </p:txBody>
      </p:sp>
    </p:spTree>
    <p:extLst>
      <p:ext uri="{BB962C8B-B14F-4D97-AF65-F5344CB8AC3E}">
        <p14:creationId xmlns:p14="http://schemas.microsoft.com/office/powerpoint/2010/main" val="42201629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Looks a lot like Spark!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52721364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Beam Model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C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results are computed?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</a:p>
        </p:txBody>
      </p:sp>
    </p:spTree>
    <p:extLst>
      <p:ext uri="{BB962C8B-B14F-4D97-AF65-F5344CB8AC3E}">
        <p14:creationId xmlns:p14="http://schemas.microsoft.com/office/powerpoint/2010/main" val="16919974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Initial Implementation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 Co-occurrences within query sessions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86560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424660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 collection lag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Hadoop scheduling lag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Hadoop job latencies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Implementation: Pig scripts over query logs on HDFS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Problem: Query suggestions were several hours old!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 need real-time processing!</a:t>
            </a:r>
          </a:p>
        </p:txBody>
      </p:sp>
    </p:spTree>
    <p:extLst>
      <p:ext uri="{BB962C8B-B14F-4D97-AF65-F5344CB8AC3E}">
        <p14:creationId xmlns:p14="http://schemas.microsoft.com/office/powerpoint/2010/main" val="451942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35" grpId="0"/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Event Time vs. Processing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distinction?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7334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Watermark: System’s notion when all data in a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 is expected to arrive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4800600"/>
            <a:ext cx="5562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Trigger: a mechanism for declaring when output of a window should be materialized</a:t>
            </a:r>
          </a:p>
          <a:p>
            <a:pPr lvl="0">
              <a:defRPr/>
            </a:pPr>
            <a:endParaRPr lang="en-US" sz="12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Default trigger “fires” at watermark</a:t>
            </a:r>
          </a:p>
          <a:p>
            <a:pPr lvl="0">
              <a:defRPr/>
            </a:pPr>
            <a:endParaRPr lang="en-US" sz="12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Late and early firings: multiple “panes” per window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1524000" y="3886200"/>
            <a:ext cx="15240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2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Event Time vs. Processing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distinction?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7334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Watermark: System’s notion when all data in a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 is expected to arrive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45767" y="4800600"/>
            <a:ext cx="44958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How do multiple “firings” of a window (i.e., multiple “panes”) relate?</a:t>
            </a:r>
          </a:p>
          <a:p>
            <a:pPr lvl="0">
              <a:defRPr/>
            </a:pPr>
            <a:endParaRPr lang="en-US" sz="11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Options: Discarding, Accumulating, Accumulating &amp; retracting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895600" y="4500265"/>
            <a:ext cx="1524000" cy="52893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8253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Word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179152840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KafkaIO.read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("tweets")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withTimestampFn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(new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TweetTimestampFunction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withWatermarkFn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kv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Instant.now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().minus(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(2))))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Window.into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FixedWindows.of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(2)))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.triggering(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AtWatermark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()        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withEarlyFirings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AtPeriod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         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withLateFirings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AtCount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rgbClr val="FF0000"/>
                </a:solidFill>
                <a:latin typeface="Andale Mono"/>
                <a:cs typeface="Andale Mono"/>
              </a:rPr>
              <a:t>accumulatingAndRetractingFiredPanes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()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KafkaIO.write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("counts"))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8200" y="557278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5879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61838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refines relate?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With windowing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6882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213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19300"/>
            <a:ext cx="6400800" cy="30861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Solution?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Can we do better than one-off custom systems?</a:t>
            </a:r>
          </a:p>
        </p:txBody>
      </p:sp>
    </p:spTree>
    <p:extLst>
      <p:ext uri="{BB962C8B-B14F-4D97-AF65-F5344CB8AC3E}">
        <p14:creationId xmlns:p14="http://schemas.microsoft.com/office/powerpoint/2010/main" val="246423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129124266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526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chemeClr val="bg1"/>
                </a:solidFill>
                <a:latin typeface="Gill Sans"/>
                <a:cs typeface="Gill Sans"/>
              </a:rPr>
              <a:t>real-time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chemeClr val="bg1"/>
                </a:solidFill>
                <a:latin typeface="Gill Sans"/>
                <a:cs typeface="Gill Sans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16377053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58555</TotalTime>
  <Words>2670</Words>
  <Application>Microsoft Macintosh PowerPoint</Application>
  <PresentationFormat>On-screen Show (4:3)</PresentationFormat>
  <Paragraphs>527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ヒラギノ角ゴ ProN W3</vt:lpstr>
      <vt:lpstr>Andale Mono</vt:lpstr>
      <vt:lpstr>Arial</vt:lpstr>
      <vt:lpstr>Arial Black</vt:lpstr>
      <vt:lpstr>Calibri</vt:lpstr>
      <vt:lpstr>Consolas</vt:lpstr>
      <vt:lpstr>Gill Sans</vt:lpstr>
      <vt:lpstr>Symbol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Microsoft Office User</cp:lastModifiedBy>
  <cp:revision>12769</cp:revision>
  <dcterms:created xsi:type="dcterms:W3CDTF">2012-08-31T06:36:49Z</dcterms:created>
  <dcterms:modified xsi:type="dcterms:W3CDTF">2018-11-21T18:49:15Z</dcterms:modified>
  <cp:category/>
</cp:coreProperties>
</file>